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85"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7" r:id="rId31"/>
    <p:sldId id="284" r:id="rId32"/>
  </p:sldIdLst>
  <p:sldSz cx="9144000" cy="5143500" type="screen16x9"/>
  <p:notesSz cx="6858000" cy="9144000"/>
  <p:embeddedFontLst>
    <p:embeddedFont>
      <p:font typeface="Verdana" panose="020B0604030504040204" pitchFamily="34" charset="0"/>
      <p:regular r:id="rId34"/>
      <p:bold r:id="rId35"/>
      <p:italic r:id="rId36"/>
      <p:boldItalic r:id="rId37"/>
    </p:embeddedFont>
    <p:embeddedFont>
      <p:font typeface="Average" panose="020B0604020202020204" charset="0"/>
      <p:regular r:id="rId38"/>
    </p:embeddedFont>
    <p:embeddedFont>
      <p:font typeface="Oswald"/>
      <p:regular r:id="rId39"/>
      <p:bold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9953" autoAdjust="0"/>
  </p:normalViewPr>
  <p:slideViewPr>
    <p:cSldViewPr snapToGrid="0">
      <p:cViewPr varScale="1">
        <p:scale>
          <a:sx n="90" d="100"/>
          <a:sy n="90" d="100"/>
        </p:scale>
        <p:origin x="221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theme" Target="theme/theme1.xml"/></Relationships>
</file>

<file path=ppt/media/image1.png>
</file>

<file path=ppt/media/image10.png>
</file>

<file path=ppt/media/image11.png>
</file>

<file path=ppt/media/image2.png>
</file>

<file path=ppt/media/image3.jpg>
</file>

<file path=ppt/media/image4.png>
</file>

<file path=ppt/media/image5.jp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Have slide up until presentation starts.</a:t>
            </a:r>
          </a:p>
          <a:p>
            <a:pPr lvl="0">
              <a:spcBef>
                <a:spcPts val="0"/>
              </a:spcBef>
              <a:buNone/>
            </a:pPr>
            <a:r>
              <a:rPr lang="en"/>
              <a:t>Today we are going to write a program to  build That Cabin at That Conference in 7 easy steps.</a:t>
            </a:r>
          </a:p>
          <a:p>
            <a:pPr lvl="0">
              <a:spcBef>
                <a:spcPts val="0"/>
              </a:spcBef>
              <a:buNone/>
            </a:pPr>
            <a:r>
              <a:rPr lang="en"/>
              <a:t>Feel free to ask questions at any time.</a:t>
            </a:r>
          </a:p>
          <a:p>
            <a:pPr lvl="0">
              <a:spcBef>
                <a:spcPts val="0"/>
              </a:spcBef>
              <a:buNone/>
            </a:pPr>
            <a:r>
              <a:rPr lang="en"/>
              <a:t>We have a lot of ground to cover in the next hour.</a:t>
            </a:r>
          </a:p>
          <a:p>
            <a:pPr lvl="0">
              <a:spcBef>
                <a:spcPts val="0"/>
              </a:spcBef>
              <a:buNone/>
            </a:pPr>
            <a:r>
              <a:rPr lang="en"/>
              <a:t>There are handouts on the Lua language, Turtle API, Setup and Step by Step Instructions.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All the same IF operators apply to a For loop.</a:t>
            </a:r>
          </a:p>
          <a:p>
            <a:pPr lvl="0">
              <a:spcBef>
                <a:spcPts val="0"/>
              </a:spcBef>
              <a:buNone/>
            </a:pPr>
            <a:r>
              <a:rPr lang="en"/>
              <a:t>The Do and end is required.</a:t>
            </a:r>
          </a:p>
          <a:p>
            <a:pPr lvl="0">
              <a:spcBef>
                <a:spcPts val="0"/>
              </a:spcBef>
              <a:buNone/>
            </a:pPr>
            <a:r>
              <a:rPr lang="en"/>
              <a:t>Does anyone notice anything weird about the for loop? Parents who programming  do you  know?  </a:t>
            </a:r>
          </a:p>
          <a:p>
            <a:pPr lvl="0">
              <a:spcBef>
                <a:spcPts val="0"/>
              </a:spcBef>
              <a:buNone/>
            </a:pPr>
            <a:r>
              <a:rPr lang="en"/>
              <a:t>Lua is one of only a few programming languages that loops and arrays start with the value 1 instead of Zero.</a:t>
            </a:r>
          </a:p>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Lua is one of only a few programming languages that arrays also start with the value 1 instead of Zero. </a:t>
            </a:r>
          </a:p>
          <a:p>
            <a:pPr lvl="0">
              <a:spcBef>
                <a:spcPts val="0"/>
              </a:spcBef>
              <a:buNone/>
            </a:pPr>
            <a:r>
              <a:rPr lang="en"/>
              <a:t>Use the brackets to assign a value to an item in the array.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Functions can be run multiple times.</a:t>
            </a:r>
          </a:p>
          <a:p>
            <a:pPr lvl="0">
              <a:spcBef>
                <a:spcPts val="0"/>
              </a:spcBef>
              <a:buNone/>
            </a:pPr>
            <a:r>
              <a:rPr lang="en"/>
              <a:t>Functions can return a value that can be stored in a variable.</a:t>
            </a:r>
          </a:p>
          <a:p>
            <a:pPr lvl="0">
              <a:spcBef>
                <a:spcPts val="0"/>
              </a:spcBef>
              <a:buNone/>
            </a:pPr>
            <a:r>
              <a:rPr lang="en"/>
              <a:t>Functions can have more values passed into them.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Now onto the ComputerCraft turtle specific stuff.  After right clicking on the Turtle</a:t>
            </a:r>
          </a:p>
          <a:p>
            <a:pPr lvl="0">
              <a:spcBef>
                <a:spcPts val="0"/>
              </a:spcBef>
              <a:buNone/>
            </a:pPr>
            <a:r>
              <a:rPr lang="en"/>
              <a:t>Your Minecraft Inventory is on the bottom left. </a:t>
            </a:r>
          </a:p>
          <a:p>
            <a:pPr lvl="0">
              <a:spcBef>
                <a:spcPts val="0"/>
              </a:spcBef>
              <a:buNone/>
            </a:pPr>
            <a:r>
              <a:rPr lang="en"/>
              <a:t>The Turtles Inventory is on the bottom right.</a:t>
            </a:r>
          </a:p>
          <a:p>
            <a:pPr lvl="0">
              <a:spcBef>
                <a:spcPts val="0"/>
              </a:spcBef>
              <a:buNone/>
            </a:pPr>
            <a:r>
              <a:rPr lang="en"/>
              <a:t>The items we have in the turtle is the items that will be needed to build your own That Cabin.</a:t>
            </a:r>
          </a:p>
          <a:p>
            <a:pPr lvl="0">
              <a:spcBef>
                <a:spcPts val="0"/>
              </a:spcBef>
              <a:buNone/>
            </a:pPr>
            <a:r>
              <a:rPr lang="en"/>
              <a:t>Turtles need fuel to move, lava bucket, coal, wood, or etc</a:t>
            </a:r>
          </a:p>
          <a:p>
            <a:pPr lvl="0">
              <a:spcBef>
                <a:spcPts val="0"/>
              </a:spcBef>
              <a:buNone/>
            </a:pPr>
            <a:r>
              <a:rPr lang="en"/>
              <a:t>Programs stored in the turtle’s memory and will stay there until the turtle is broken..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Turtles need Fuel to Move….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turtle.select() inventory slot for use in other turtle actions.</a:t>
            </a:r>
          </a:p>
          <a:p>
            <a:pPr lvl="0">
              <a:spcBef>
                <a:spcPts val="0"/>
              </a:spcBef>
              <a:buNone/>
            </a:pPr>
            <a:r>
              <a:rPr lang="en"/>
              <a:t>For example - turtle.refuel, turtle.place, turtle.getItemDetail, and more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part in yellow is the part needed to pass in arguments to you program</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We will use TechnicPack launcher to automatically Mod your Minecraft.</a:t>
            </a:r>
          </a:p>
          <a:p>
            <a:pPr lvl="0">
              <a:spcBef>
                <a:spcPts val="0"/>
              </a:spcBef>
              <a:buNone/>
            </a:pPr>
            <a:r>
              <a:rPr lang="en"/>
              <a:t>We will use PasteBin to Edit your Turtle Lua programs.</a:t>
            </a:r>
          </a:p>
          <a:p>
            <a:pPr lvl="0">
              <a:spcBef>
                <a:spcPts val="0"/>
              </a:spcBef>
              <a:buNone/>
            </a:pPr>
            <a:r>
              <a:rPr lang="en"/>
              <a:t>We will use Turtle API to import your PasteBin Lua Programs and run them.</a:t>
            </a:r>
          </a:p>
          <a:p>
            <a:pPr lv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1" name="Shape 1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Next, I will show you how to get started and search for the modpack inside the technicpack.Net Launcher application.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Programming Languages I have used so far are Lua, Python, PHP, Javascript, HTML, CSS, and Java.</a:t>
            </a:r>
          </a:p>
          <a:p>
            <a:pPr lvl="0">
              <a:spcBef>
                <a:spcPts val="0"/>
              </a:spcBef>
              <a:buNone/>
            </a:pPr>
            <a:r>
              <a:rPr lang="en"/>
              <a:t>Skip horse stuff.</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There is also a server version of the Modpack is also available so that you can host your own ComputerCraft World for other to play together with you.</a:t>
            </a:r>
          </a:p>
          <a:p>
            <a:pPr lvl="0">
              <a:spcBef>
                <a:spcPts val="0"/>
              </a:spcBef>
              <a:buNone/>
            </a:pPr>
            <a:r>
              <a:rPr lang="en"/>
              <a:t>If Minecraft is jerky then you will need to increase the amount of memory that minecraft is allowed to use… See me after the talk to update your Java Settings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Shape 1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 Explain Each Step ** Place Block Down, Build 1 wall, etc</a:t>
            </a:r>
          </a:p>
          <a:p>
            <a:pPr lvl="0">
              <a:spcBef>
                <a:spcPts val="0"/>
              </a:spcBef>
              <a:buNone/>
            </a:pPr>
            <a:endParaRPr/>
          </a:p>
          <a:p>
            <a:pPr lvl="0">
              <a:spcBef>
                <a:spcPts val="0"/>
              </a:spcBef>
              <a:buNone/>
            </a:pPr>
            <a:r>
              <a:rPr lang="en"/>
              <a:t>We are going to build a Cabin 3 blocks tall and 5 blocks wide with a roof, a door and a window.</a:t>
            </a:r>
          </a:p>
          <a:p>
            <a:pPr lvl="0">
              <a:spcBef>
                <a:spcPts val="0"/>
              </a:spcBef>
              <a:buNone/>
            </a:pPr>
            <a:r>
              <a:rPr lang="en"/>
              <a:t>If someone asks the 7th step is not show in the screenshot and the end result of Step 7 looks the same as step 6.</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Can use your own pastebin as guest or logged in account.</a:t>
            </a:r>
          </a:p>
          <a:p>
            <a:pPr lvl="0">
              <a:spcBef>
                <a:spcPts val="0"/>
              </a:spcBef>
              <a:buNone/>
            </a:pPr>
            <a:r>
              <a:rPr lang="en"/>
              <a:t>Turtle must be 1 block in the air.</a:t>
            </a:r>
          </a:p>
          <a:p>
            <a:pPr lvl="0">
              <a:spcBef>
                <a:spcPts val="0"/>
              </a:spcBef>
              <a:buNone/>
            </a:pPr>
            <a:r>
              <a:rPr lang="en"/>
              <a:t>Call main() to run functions after you define it.</a:t>
            </a:r>
          </a:p>
          <a:p>
            <a:pPr lvl="0">
              <a:spcBef>
                <a:spcPts val="0"/>
              </a:spcBef>
              <a:buNone/>
            </a:pPr>
            <a:r>
              <a:rPr lang="en"/>
              <a:t>Do not worry if you missed the pastebin codes because they are on your cheat sheet.</a:t>
            </a:r>
          </a:p>
          <a:p>
            <a:pPr lvl="0">
              <a:spcBef>
                <a:spcPts val="0"/>
              </a:spcBef>
              <a:buNone/>
            </a:pPr>
            <a:r>
              <a:rPr lang="en"/>
              <a:t>E is for Inventory in Turtle.</a:t>
            </a:r>
          </a:p>
          <a:p>
            <a:pPr lvl="0">
              <a:spcBef>
                <a:spcPts val="0"/>
              </a:spcBef>
              <a:buNone/>
            </a:pPr>
            <a:r>
              <a:rPr lang="en"/>
              <a:t>** Remember If condition explain if turtle inventory has an item named planks.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Turtle must be 1 block in the air.</a:t>
            </a:r>
          </a:p>
          <a:p>
            <a:pPr lvl="0">
              <a:spcBef>
                <a:spcPts val="0"/>
              </a:spcBef>
              <a:buNone/>
            </a:pPr>
            <a:r>
              <a:rPr lang="en"/>
              <a:t>The pastebin code for Step 2 includes the Step 1 Code so if you fall behind just use the new pastebin codes going forward. </a:t>
            </a:r>
          </a:p>
          <a:p>
            <a:pPr lvl="0">
              <a:spcBef>
                <a:spcPts val="0"/>
              </a:spcBef>
              <a:buNone/>
            </a:pPr>
            <a:endParaRPr/>
          </a:p>
          <a:p>
            <a:pPr lvl="0">
              <a:spcBef>
                <a:spcPts val="0"/>
              </a:spcBef>
              <a:buNone/>
            </a:pPr>
            <a:r>
              <a:rPr lang="en"/>
              <a:t>Just explain the new blocks needed.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Explain Requirements.</a:t>
            </a:r>
          </a:p>
          <a:p>
            <a:pPr lvl="0">
              <a:spcBef>
                <a:spcPts val="0"/>
              </a:spcBef>
              <a:buNone/>
            </a:pPr>
            <a:r>
              <a:rPr lang="en"/>
              <a:t>Show and explain Pastebin.</a:t>
            </a:r>
          </a:p>
          <a:p>
            <a:pPr lvl="0">
              <a:spcBef>
                <a:spcPts val="0"/>
              </a:spcBef>
              <a:buNone/>
            </a:pPr>
            <a:r>
              <a:rPr lang="en"/>
              <a:t>Put Items in turtle and run the program.</a:t>
            </a:r>
          </a:p>
          <a:p>
            <a:pPr lvl="0">
              <a:spcBef>
                <a:spcPts val="0"/>
              </a:spcBef>
              <a:buNone/>
            </a:pPr>
            <a:r>
              <a:rPr lang="en"/>
              <a:t>Switch to back to slide for a few minutes.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- 1 in the turtle is because the turtle is already in position 1 and only needs to place 4 more blocks for the wall.</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What does if i % 2 == 0 mean?</a:t>
            </a:r>
          </a:p>
          <a:p>
            <a:pPr lvl="0">
              <a:spcBef>
                <a:spcPts val="0"/>
              </a:spcBef>
              <a:buNone/>
            </a:pPr>
            <a:endParaRPr/>
          </a:p>
          <a:p>
            <a:pPr lvl="0">
              <a:spcBef>
                <a:spcPts val="0"/>
              </a:spcBef>
              <a:buNone/>
            </a:pPr>
            <a:r>
              <a:rPr lang="en"/>
              <a:t>The  % is the Modulus Operator.</a:t>
            </a:r>
          </a:p>
          <a:p>
            <a:pPr lvl="0">
              <a:spcBef>
                <a:spcPts val="0"/>
              </a:spcBef>
              <a:buNone/>
            </a:pPr>
            <a:r>
              <a:rPr lang="en" sz="1000">
                <a:solidFill>
                  <a:srgbClr val="2A2A2A"/>
                </a:solidFill>
                <a:latin typeface="Verdana"/>
                <a:ea typeface="Verdana"/>
                <a:cs typeface="Verdana"/>
                <a:sym typeface="Verdana"/>
              </a:rPr>
              <a:t>It Divides the value of one expression by the value of another, and returns the remainder.</a:t>
            </a:r>
          </a:p>
          <a:p>
            <a:pPr lvl="0">
              <a:spcBef>
                <a:spcPts val="0"/>
              </a:spcBef>
              <a:buNone/>
            </a:pPr>
            <a:endParaRPr/>
          </a:p>
          <a:p>
            <a:pPr lvl="0">
              <a:spcBef>
                <a:spcPts val="0"/>
              </a:spcBef>
              <a:buNone/>
            </a:pPr>
            <a:r>
              <a:rPr lang="en"/>
              <a:t>After dividing 2 / 2 there is no remainder and a zero is returned.</a:t>
            </a:r>
          </a:p>
          <a:p>
            <a:pPr lvl="0">
              <a:spcBef>
                <a:spcPts val="0"/>
              </a:spcBef>
              <a:buNone/>
            </a:pPr>
            <a:r>
              <a:rPr lang="en"/>
              <a:t>After dividing 3 / 2 there is a remainder of 5.</a:t>
            </a:r>
          </a:p>
          <a:p>
            <a:pPr lv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Shape 2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cabin size is still hard coded.</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cabin size is no longer hardcoded. </a:t>
            </a:r>
          </a:p>
          <a:p>
            <a:pPr lvl="0">
              <a:spcBef>
                <a:spcPts val="0"/>
              </a:spcBef>
              <a:buNone/>
            </a:pPr>
            <a:r>
              <a:rPr lang="en"/>
              <a:t>Show the Error Logic.</a:t>
            </a:r>
          </a:p>
          <a:p>
            <a:pPr lvl="0">
              <a:spcBef>
                <a:spcPts val="0"/>
              </a:spcBef>
              <a:buNone/>
            </a:pPr>
            <a:r>
              <a:rPr lang="en"/>
              <a:t>Hand out / cheatsheet  reminder </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Thank them for attending.</a:t>
            </a:r>
          </a:p>
          <a:p>
            <a:pPr lvl="0">
              <a:spcBef>
                <a:spcPts val="0"/>
              </a:spcBef>
              <a:buNone/>
            </a:pPr>
            <a:r>
              <a:rPr lang="en"/>
              <a:t>Are you doing an open spaces after to help / continue?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How many of you are familiar with ComputerCraft?   </a:t>
            </a:r>
          </a:p>
          <a:p>
            <a:pPr lvl="0">
              <a:spcBef>
                <a:spcPts val="0"/>
              </a:spcBef>
              <a:buNone/>
            </a:pPr>
            <a:r>
              <a:rPr lang="en"/>
              <a:t>How many of you are familiar with the Lua programing language?</a:t>
            </a:r>
          </a:p>
          <a:p>
            <a:pPr lvl="0">
              <a:spcBef>
                <a:spcPts val="0"/>
              </a:spcBef>
              <a:buNone/>
            </a:pPr>
            <a:r>
              <a:rPr lang="en"/>
              <a:t>Feel free to work ahead editing your own pastebin code or use my pastebin code links to follow along.</a:t>
            </a:r>
          </a:p>
          <a:p>
            <a:pPr lvl="0">
              <a:spcBef>
                <a:spcPts val="0"/>
              </a:spcBef>
              <a:buNone/>
            </a:pPr>
            <a:r>
              <a:rPr lang="en"/>
              <a:t>All the information you will need to get started is on the provided cheatsheets.</a:t>
            </a:r>
          </a:p>
          <a:p>
            <a:pPr lvl="0">
              <a:spcBef>
                <a:spcPts val="0"/>
              </a:spcBef>
              <a:buNone/>
            </a:pPr>
            <a:r>
              <a:rPr lang="en"/>
              <a:t>Let’s get Started.</a:t>
            </a:r>
          </a:p>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Why do you need Computer Craft? </a:t>
            </a:r>
          </a:p>
          <a:p>
            <a:pPr lvl="0">
              <a:spcBef>
                <a:spcPts val="0"/>
              </a:spcBef>
              <a:buNone/>
            </a:pPr>
            <a:r>
              <a:rPr lang="en"/>
              <a:t>Are you bored with plain old vanilla Minecraft?</a:t>
            </a:r>
          </a:p>
          <a:p>
            <a:pPr lvl="0">
              <a:spcBef>
                <a:spcPts val="0"/>
              </a:spcBef>
              <a:buNone/>
            </a:pPr>
            <a:r>
              <a:rPr lang="en"/>
              <a:t>Would it be awesome to be free do to the fun things instead of boring repetitive tasks in Minecraft.</a:t>
            </a:r>
          </a:p>
          <a:p>
            <a:pPr lvl="0">
              <a:spcBef>
                <a:spcPts val="0"/>
              </a:spcBef>
              <a:buNone/>
            </a:pPr>
            <a:endParaRPr/>
          </a:p>
          <a:p>
            <a:pPr lvl="0">
              <a:spcBef>
                <a:spcPts val="0"/>
              </a:spcBef>
              <a:buNone/>
            </a:pPr>
            <a:r>
              <a:rPr lang="en"/>
              <a:t>Does anyone have an example of a boring repetitive task?   </a:t>
            </a:r>
          </a:p>
          <a:p>
            <a:pPr lvl="0">
              <a:spcBef>
                <a:spcPts val="0"/>
              </a:spcBef>
              <a:buNone/>
            </a:pPr>
            <a:r>
              <a:rPr lang="en"/>
              <a:t>ComputerCraft is the solution for YOU! </a:t>
            </a:r>
          </a:p>
          <a:p>
            <a:pPr lvl="0">
              <a:spcBef>
                <a:spcPts val="0"/>
              </a:spcBef>
              <a:buNone/>
            </a:pPr>
            <a:endParaRPr/>
          </a:p>
          <a:p>
            <a:pPr lvl="0">
              <a:spcBef>
                <a:spcPts val="0"/>
              </a:spcBef>
              <a:buNone/>
            </a:pPr>
            <a:r>
              <a:rPr lang="en"/>
              <a:t>You can automate almost anything in minecraft. </a:t>
            </a:r>
          </a:p>
          <a:p>
            <a:pPr lvl="0">
              <a:spcBef>
                <a:spcPts val="0"/>
              </a:spcBef>
              <a:buNone/>
            </a:pPr>
            <a:r>
              <a:rPr lang="en"/>
              <a:t>For example you could have your turtle mine minerals for you, you can have your turtle do your farming, and build things for you.  </a:t>
            </a:r>
          </a:p>
          <a:p>
            <a:pPr lvl="0">
              <a:spcBef>
                <a:spcPts val="0"/>
              </a:spcBef>
              <a:buNone/>
            </a:pPr>
            <a:r>
              <a:rPr lang="en"/>
              <a:t>The possibilities are limitless.</a:t>
            </a:r>
          </a:p>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Before you can command your turtle to do your bidding we need to learn about Lua and some of the Turtle API Commands.</a:t>
            </a:r>
          </a:p>
          <a:p>
            <a:pPr lvl="0">
              <a:spcBef>
                <a:spcPts val="0"/>
              </a:spcBef>
              <a:buNone/>
            </a:pPr>
            <a:r>
              <a:rPr lang="en"/>
              <a:t>Next we will cover some of the most common Lua language features that we will use in our turtle program today.</a:t>
            </a:r>
          </a:p>
          <a:p>
            <a:pPr lvl="0">
              <a:spcBef>
                <a:spcPts val="0"/>
              </a:spcBef>
              <a:buNone/>
            </a:pPr>
            <a:r>
              <a:rPr lang="en"/>
              <a:t>This is not a complete list of lua commands, just what we will need today.</a:t>
            </a:r>
          </a:p>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Explain the best practice is not to use global variables and instead use local variables.</a:t>
            </a:r>
          </a:p>
          <a:p>
            <a:pPr lvl="0">
              <a:spcBef>
                <a:spcPts val="0"/>
              </a:spcBef>
              <a:buNone/>
            </a:pPr>
            <a:r>
              <a:rPr lang="en"/>
              <a:t>Why is that bad? Unexpected values in your variables will cause bugs in your code.</a:t>
            </a:r>
          </a:p>
          <a:p>
            <a:pPr lvl="0">
              <a:spcBef>
                <a:spcPts val="0"/>
              </a:spcBef>
              <a:buNone/>
            </a:pPr>
            <a:r>
              <a:rPr lang="en"/>
              <a:t>Just assign a number, string, or boolean to a variable name of your choosing.</a:t>
            </a:r>
          </a:p>
          <a:p>
            <a:pPr lvl="0">
              <a:spcBef>
                <a:spcPts val="0"/>
              </a:spcBef>
              <a:buNone/>
            </a:pPr>
            <a:r>
              <a:rPr lang="en"/>
              <a:t>Create a global variable and name it, use an equal sign to assign a value to the variable.</a:t>
            </a:r>
          </a:p>
          <a:p>
            <a:pPr lvl="0">
              <a:spcBef>
                <a:spcPts val="0"/>
              </a:spcBef>
              <a:buNone/>
            </a:pPr>
            <a:r>
              <a:rPr lang="en"/>
              <a:t>Variable that are no longer referenced are garbage collected.  That mean they are removed from the computer's memory.</a:t>
            </a:r>
          </a:p>
          <a:p>
            <a:pPr lvl="0">
              <a:spcBef>
                <a:spcPts val="0"/>
              </a:spcBef>
              <a:buNone/>
            </a:pPr>
            <a:r>
              <a:rPr lang="en"/>
              <a:t>I am sorry to say that programming languages do not yet have the ability to take your garbage out for you. </a:t>
            </a:r>
          </a:p>
          <a:p>
            <a:pPr lvl="0">
              <a:spcBef>
                <a:spcPts val="0"/>
              </a:spcBef>
              <a:buNone/>
            </a:pPr>
            <a:endParaRPr/>
          </a:p>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Local variables are automatically garbage collected when the function, loop, or if condition is no longer the active code running. </a:t>
            </a:r>
          </a:p>
          <a:p>
            <a:pPr lvl="0">
              <a:spcBef>
                <a:spcPts val="0"/>
              </a:spcBef>
              <a:buNone/>
            </a:pPr>
            <a:r>
              <a:rPr lang="en"/>
              <a:t>Unless your logic needs it the nil value is not needed.</a:t>
            </a:r>
          </a:p>
          <a:p>
            <a:pPr lvl="0">
              <a:spcBef>
                <a:spcPts val="0"/>
              </a:spcBef>
              <a:buNone/>
            </a:pPr>
            <a:r>
              <a:rPr lang="en"/>
              <a:t>Otherwise local variables operate the same as global variables.</a:t>
            </a:r>
          </a:p>
          <a:p>
            <a:pPr lvl="0" rt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Explain single line comment</a:t>
            </a:r>
          </a:p>
          <a:p>
            <a:pPr lvl="0">
              <a:spcBef>
                <a:spcPts val="0"/>
              </a:spcBef>
              <a:buNone/>
            </a:pPr>
            <a:r>
              <a:rPr lang="en"/>
              <a:t>Explain multiple line comment block</a:t>
            </a:r>
          </a:p>
          <a:p>
            <a:pPr lvl="0">
              <a:spcBef>
                <a:spcPts val="0"/>
              </a:spcBef>
              <a:buNone/>
            </a:pPr>
            <a:r>
              <a:rPr lang="en"/>
              <a:t>The Single line comment can be used anywhere on a line even after command and the command will still run.</a:t>
            </a:r>
          </a:p>
          <a:p>
            <a:pPr lvl="0">
              <a:spcBef>
                <a:spcPts val="0"/>
              </a:spcBef>
              <a:buNone/>
            </a:pPr>
            <a:r>
              <a:rPr lang="en"/>
              <a:t>Why use one over the other… comment 1 line or multiple.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Make sure to remember to use a double equal sign in the IF statement and why.</a:t>
            </a:r>
          </a:p>
          <a:p>
            <a:pPr lvl="0" rtl="0">
              <a:spcBef>
                <a:spcPts val="0"/>
              </a:spcBef>
              <a:buNone/>
            </a:pPr>
            <a:r>
              <a:rPr lang="en"/>
              <a:t>Talk about ~= is not equal operator.</a:t>
            </a:r>
          </a:p>
          <a:p>
            <a:pPr lvl="0">
              <a:spcBef>
                <a:spcPts val="0"/>
              </a:spcBef>
              <a:buNone/>
            </a:pPr>
            <a:r>
              <a:rPr lang="en"/>
              <a:t>The then and End required. </a:t>
            </a:r>
          </a:p>
          <a:p>
            <a:pPr lvl="0" rtl="0">
              <a:spcBef>
                <a:spcPts val="0"/>
              </a:spcBef>
              <a:buNone/>
            </a:pPr>
            <a:r>
              <a:rPr lang="en"/>
              <a:t>Each command should be on its own line and best practice is to indent your code for readability. </a:t>
            </a:r>
          </a:p>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47996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4137525" y="2915950"/>
              <a:ext cx="207000" cy="207000"/>
            </a:xfrm>
            <a:prstGeom prst="ellipse">
              <a:avLst/>
            </a:prstGeom>
            <a:solidFill>
              <a:schemeClr val="dk1"/>
            </a:solidFill>
            <a:ln>
              <a:noFill/>
            </a:ln>
          </p:spPr>
          <p:txBody>
            <a:bodyPr lIns="91425" tIns="91425" rIns="91425" bIns="91425" anchor="ctr" anchorCtr="0">
              <a:noAutofit/>
            </a:bodyPr>
            <a:lstStyle/>
            <a:p>
              <a:pPr lvl="0">
                <a:spcBef>
                  <a:spcPts val="0"/>
                </a:spcBef>
                <a:buNone/>
              </a:pPr>
              <a:endParaRPr/>
            </a:p>
          </p:txBody>
        </p:sp>
      </p:grpSp>
      <p:sp>
        <p:nvSpPr>
          <p:cNvPr id="14" name="Shape 14"/>
          <p:cNvSpPr txBox="1">
            <a:spLocks noGrp="1"/>
          </p:cNvSpPr>
          <p:nvPr>
            <p:ph type="ctrTitle"/>
          </p:nvPr>
        </p:nvSpPr>
        <p:spPr>
          <a:xfrm>
            <a:off x="671257" y="990800"/>
            <a:ext cx="7801500" cy="1730100"/>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ubTitle" idx="1"/>
          </p:nvPr>
        </p:nvSpPr>
        <p:spPr>
          <a:xfrm>
            <a:off x="671250" y="3174875"/>
            <a:ext cx="7801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16" name="Shape 16"/>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311700" y="1255275"/>
            <a:ext cx="8520600" cy="18906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51" name="Shape 51"/>
          <p:cNvSpPr txBox="1">
            <a:spLocks noGrp="1"/>
          </p:cNvSpPr>
          <p:nvPr>
            <p:ph type="body" idx="1"/>
          </p:nvPr>
        </p:nvSpPr>
        <p:spPr>
          <a:xfrm>
            <a:off x="311700" y="32284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2" name="Shape 52"/>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06F911-B8F3-1042-B226-54911C0C3F55}" type="datetimeFigureOut">
              <a:rPr lang="en-US" smtClean="0"/>
              <a:t>7/29/2017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3A7EF9-53EA-2943-A568-BF2FEAB92E94}" type="slidenum">
              <a:rPr lang="en-US" smtClean="0"/>
              <a:t>‹#›</a:t>
            </a:fld>
            <a:endParaRPr lang="en-US"/>
          </a:p>
        </p:txBody>
      </p:sp>
    </p:spTree>
    <p:extLst>
      <p:ext uri="{BB962C8B-B14F-4D97-AF65-F5344CB8AC3E}">
        <p14:creationId xmlns:p14="http://schemas.microsoft.com/office/powerpoint/2010/main" val="947864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671250" y="2141250"/>
            <a:ext cx="7852200" cy="8610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9" name="Shape 19"/>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8" name="Shape 2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1" name="Shape 31"/>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4" name="Shape 34"/>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90250" y="526350"/>
            <a:ext cx="6227100" cy="40908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38" name="Shape 3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a:p>
        </p:txBody>
      </p:sp>
      <p:cxnSp>
        <p:nvCxnSpPr>
          <p:cNvPr id="41" name="Shape 4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2" name="Shape 42"/>
          <p:cNvSpPr txBox="1">
            <a:spLocks noGrp="1"/>
          </p:cNvSpPr>
          <p:nvPr>
            <p:ph type="title"/>
          </p:nvPr>
        </p:nvSpPr>
        <p:spPr>
          <a:xfrm>
            <a:off x="265500" y="1081400"/>
            <a:ext cx="4045200" cy="1710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3" name="Shape 43"/>
          <p:cNvSpPr txBox="1">
            <a:spLocks noGrp="1"/>
          </p:cNvSpPr>
          <p:nvPr>
            <p:ph type="subTitle" idx="1"/>
          </p:nvPr>
        </p:nvSpPr>
        <p:spPr>
          <a:xfrm>
            <a:off x="265500" y="2845200"/>
            <a:ext cx="4045200" cy="1345500"/>
          </a:xfrm>
          <a:prstGeom prst="rect">
            <a:avLst/>
          </a:prstGeom>
        </p:spPr>
        <p:txBody>
          <a:bodyPr lIns="91425" tIns="91425" rIns="91425" bIns="91425" anchor="t" anchorCtr="0"/>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44" name="Shape 4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5" name="Shape 45"/>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a:endParaRPr/>
          </a:p>
        </p:txBody>
      </p:sp>
      <p:sp>
        <p:nvSpPr>
          <p:cNvPr id="48" name="Shape 48"/>
          <p:cNvSpPr txBox="1">
            <a:spLocks noGrp="1"/>
          </p:cNvSpPr>
          <p:nvPr>
            <p:ph type="sldNum" idx="12"/>
          </p:nvPr>
        </p:nvSpPr>
        <p:spPr>
          <a:xfrm>
            <a:off x="8490250" y="4681009"/>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a:endParaRPr/>
          </a:p>
        </p:txBody>
      </p:sp>
      <p:sp>
        <p:nvSpPr>
          <p:cNvPr id="8" name="Shape 8"/>
          <p:cNvSpPr txBox="1">
            <a:spLocks noGrp="1"/>
          </p:cNvSpPr>
          <p:nvPr>
            <p:ph type="sldNum" idx="12"/>
          </p:nvPr>
        </p:nvSpPr>
        <p:spPr>
          <a:xfrm>
            <a:off x="8490250" y="4681009"/>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endParaRPr lang="en" sz="1000">
              <a:solidFill>
                <a:schemeClr val="accent3"/>
              </a:solidFill>
              <a:latin typeface="Average"/>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www.technicpack.net/modpack/that-minecraft.1012241"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hyperlink" Target="https://www.technicpack.net/download"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www.technicpack.net/download"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8" Type="http://schemas.openxmlformats.org/officeDocument/2006/relationships/hyperlink" Target="https://pastebin.com/u/rvonruden" TargetMode="External"/><Relationship Id="rId3" Type="http://schemas.openxmlformats.org/officeDocument/2006/relationships/hyperlink" Target="http://en.wikipedia.org/wiki/Lua_(programming_language)Turtle" TargetMode="External"/><Relationship Id="rId7" Type="http://schemas.openxmlformats.org/officeDocument/2006/relationships/hyperlink" Target="http://computercraft.info/wiki/Turtle_(API)"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www.technicpack.net" TargetMode="External"/><Relationship Id="rId5" Type="http://schemas.openxmlformats.org/officeDocument/2006/relationships/hyperlink" Target="http://www.computercraft.info/download/" TargetMode="External"/><Relationship Id="rId10" Type="http://schemas.openxmlformats.org/officeDocument/2006/relationships/image" Target="../media/image11.png"/><Relationship Id="rId4" Type="http://schemas.openxmlformats.org/officeDocument/2006/relationships/hyperlink" Target="http://minecraft.net/en-us/" TargetMode="External"/><Relationship Id="rId9" Type="http://schemas.openxmlformats.org/officeDocument/2006/relationships/hyperlink" Target="https://github.com/RebeccaVonRuden/ThatConference-2017"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671257" y="990800"/>
            <a:ext cx="7801500" cy="1730100"/>
          </a:xfrm>
          <a:prstGeom prst="rect">
            <a:avLst/>
          </a:prstGeom>
        </p:spPr>
        <p:txBody>
          <a:bodyPr lIns="91425" tIns="91425" rIns="91425" bIns="91425" anchor="b" anchorCtr="0">
            <a:noAutofit/>
          </a:bodyPr>
          <a:lstStyle/>
          <a:p>
            <a:pPr lvl="0">
              <a:spcBef>
                <a:spcPts val="0"/>
              </a:spcBef>
              <a:buNone/>
            </a:pPr>
            <a:r>
              <a:rPr lang="en"/>
              <a:t> </a:t>
            </a:r>
          </a:p>
        </p:txBody>
      </p:sp>
      <p:sp>
        <p:nvSpPr>
          <p:cNvPr id="60" name="Shape 60"/>
          <p:cNvSpPr txBox="1">
            <a:spLocks noGrp="1"/>
          </p:cNvSpPr>
          <p:nvPr>
            <p:ph type="subTitle" idx="1"/>
          </p:nvPr>
        </p:nvSpPr>
        <p:spPr>
          <a:xfrm>
            <a:off x="671250" y="3174875"/>
            <a:ext cx="7801500" cy="792600"/>
          </a:xfrm>
          <a:prstGeom prst="rect">
            <a:avLst/>
          </a:prstGeom>
        </p:spPr>
        <p:txBody>
          <a:bodyPr lIns="91425" tIns="91425" rIns="91425" bIns="91425" anchor="t" anchorCtr="0">
            <a:noAutofit/>
          </a:bodyPr>
          <a:lstStyle/>
          <a:p>
            <a:pPr lvl="0">
              <a:spcBef>
                <a:spcPts val="0"/>
              </a:spcBef>
              <a:buNone/>
            </a:pPr>
            <a:r>
              <a:rPr lang="en"/>
              <a:t> </a:t>
            </a:r>
          </a:p>
        </p:txBody>
      </p:sp>
      <p:pic>
        <p:nvPicPr>
          <p:cNvPr id="61" name="Shape 61"/>
          <p:cNvPicPr preferRelativeResize="0"/>
          <p:nvPr/>
        </p:nvPicPr>
        <p:blipFill rotWithShape="1">
          <a:blip r:embed="rId3">
            <a:alphaModFix/>
          </a:blip>
          <a:srcRect l="2865"/>
          <a:stretch/>
        </p:blipFill>
        <p:spPr>
          <a:xfrm>
            <a:off x="1209562" y="245074"/>
            <a:ext cx="6724874" cy="4653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If Conditions</a:t>
            </a:r>
          </a:p>
        </p:txBody>
      </p:sp>
      <p:sp>
        <p:nvSpPr>
          <p:cNvPr id="114" name="Shape 114"/>
          <p:cNvSpPr txBox="1">
            <a:spLocks noGrp="1"/>
          </p:cNvSpPr>
          <p:nvPr>
            <p:ph type="body" idx="1"/>
          </p:nvPr>
        </p:nvSpPr>
        <p:spPr>
          <a:xfrm>
            <a:off x="398075" y="869725"/>
            <a:ext cx="8520600" cy="3657000"/>
          </a:xfrm>
          <a:prstGeom prst="rect">
            <a:avLst/>
          </a:prstGeom>
        </p:spPr>
        <p:txBody>
          <a:bodyPr lIns="91425" tIns="91425" rIns="91425" bIns="91425" anchor="t" anchorCtr="0">
            <a:noAutofit/>
          </a:bodyPr>
          <a:lstStyle/>
          <a:p>
            <a:pPr lvl="0">
              <a:spcBef>
                <a:spcPts val="0"/>
              </a:spcBef>
              <a:buNone/>
            </a:pPr>
            <a:br>
              <a:rPr lang="en" sz="1600"/>
            </a:br>
            <a:r>
              <a:rPr lang="en" sz="1600"/>
              <a:t>If conditions are used to ask if certain information is true and do something based on  that information. </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block_name = </a:t>
            </a:r>
            <a:r>
              <a:rPr lang="en" sz="1600">
                <a:solidFill>
                  <a:srgbClr val="CE9178"/>
                </a:solidFill>
                <a:latin typeface="Courier New"/>
                <a:ea typeface="Courier New"/>
                <a:cs typeface="Courier New"/>
                <a:sym typeface="Courier New"/>
              </a:rPr>
              <a:t>"minecraft:planks"</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inventory_slot = turtle.</a:t>
            </a:r>
            <a:r>
              <a:rPr lang="en" sz="1600">
                <a:solidFill>
                  <a:srgbClr val="DCDCAA"/>
                </a:solidFill>
                <a:latin typeface="Courier New"/>
                <a:ea typeface="Courier New"/>
                <a:cs typeface="Courier New"/>
                <a:sym typeface="Courier New"/>
              </a:rPr>
              <a:t>getItemDetail</a:t>
            </a:r>
            <a:r>
              <a:rPr lang="en" sz="1600">
                <a:solidFill>
                  <a:srgbClr val="D4D4D4"/>
                </a:solidFill>
                <a:latin typeface="Courier New"/>
                <a:ea typeface="Courier New"/>
                <a:cs typeface="Courier New"/>
                <a:sym typeface="Courier New"/>
              </a:rPr>
              <a:t>(i)</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if</a:t>
            </a:r>
            <a:r>
              <a:rPr lang="en" sz="1600">
                <a:solidFill>
                  <a:srgbClr val="D4D4D4"/>
                </a:solidFill>
                <a:latin typeface="Courier New"/>
                <a:ea typeface="Courier New"/>
                <a:cs typeface="Courier New"/>
                <a:sym typeface="Courier New"/>
              </a:rPr>
              <a:t> inventory_slot.</a:t>
            </a:r>
            <a:r>
              <a:rPr lang="en" sz="1600">
                <a:solidFill>
                  <a:srgbClr val="9CDCFE"/>
                </a:solidFill>
                <a:latin typeface="Courier New"/>
                <a:ea typeface="Courier New"/>
                <a:cs typeface="Courier New"/>
                <a:sym typeface="Courier New"/>
              </a:rPr>
              <a:t>name</a:t>
            </a:r>
            <a:r>
              <a:rPr lang="en" sz="1600">
                <a:solidFill>
                  <a:srgbClr val="D4D4D4"/>
                </a:solidFill>
                <a:latin typeface="Courier New"/>
                <a:ea typeface="Courier New"/>
                <a:cs typeface="Courier New"/>
                <a:sym typeface="Courier New"/>
              </a:rPr>
              <a:t> </a:t>
            </a:r>
            <a:r>
              <a:rPr lang="en" sz="1600">
                <a:solidFill>
                  <a:srgbClr val="000000"/>
                </a:solidFill>
                <a:highlight>
                  <a:srgbClr val="FFF2CC"/>
                </a:highlight>
                <a:latin typeface="Courier New"/>
                <a:ea typeface="Courier New"/>
                <a:cs typeface="Courier New"/>
                <a:sym typeface="Courier New"/>
              </a:rPr>
              <a:t>==</a:t>
            </a:r>
            <a:r>
              <a:rPr lang="en" sz="1600">
                <a:solidFill>
                  <a:srgbClr val="D4D4D4"/>
                </a:solidFill>
                <a:latin typeface="Courier New"/>
                <a:ea typeface="Courier New"/>
                <a:cs typeface="Courier New"/>
                <a:sym typeface="Courier New"/>
              </a:rPr>
              <a:t> block_name </a:t>
            </a:r>
            <a:r>
              <a:rPr lang="en" sz="1600">
                <a:solidFill>
                  <a:srgbClr val="C586C0"/>
                </a:solidFill>
                <a:latin typeface="Courier New"/>
                <a:ea typeface="Courier New"/>
                <a:cs typeface="Courier New"/>
                <a:sym typeface="Courier New"/>
              </a:rPr>
              <a:t>then</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return</a:t>
            </a:r>
            <a:r>
              <a:rPr lang="en" sz="1600">
                <a:solidFill>
                  <a:srgbClr val="D4D4D4"/>
                </a:solidFill>
                <a:latin typeface="Courier New"/>
                <a:ea typeface="Courier New"/>
                <a:cs typeface="Courier New"/>
                <a:sym typeface="Courier New"/>
              </a:rPr>
              <a:t> i</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marL="914400" lvl="0" indent="45720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Other operators:  &lt;  &gt;  &lt;=  &gt;=  ==  </a:t>
            </a:r>
            <a:br>
              <a:rPr lang="en" sz="1600">
                <a:solidFill>
                  <a:srgbClr val="C586C0"/>
                </a:solidFill>
                <a:latin typeface="Courier New"/>
                <a:ea typeface="Courier New"/>
                <a:cs typeface="Courier New"/>
                <a:sym typeface="Courier New"/>
              </a:rPr>
            </a:br>
            <a:r>
              <a:rPr lang="en" sz="1600">
                <a:solidFill>
                  <a:srgbClr val="C586C0"/>
                </a:solidFill>
                <a:latin typeface="Courier New"/>
                <a:ea typeface="Courier New"/>
                <a:cs typeface="Courier New"/>
                <a:sym typeface="Courier New"/>
              </a:rPr>
              <a:t>       Special Note: ~= is Not Equal</a:t>
            </a:r>
          </a:p>
          <a:p>
            <a:pPr lvl="0">
              <a:spcBef>
                <a:spcPts val="0"/>
              </a:spcBef>
              <a:buNone/>
            </a:pPr>
            <a:endParaRPr/>
          </a:p>
          <a:p>
            <a:pPr lvl="0">
              <a:spcBef>
                <a:spcPts val="0"/>
              </a:spcBef>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For loops</a:t>
            </a:r>
          </a:p>
        </p:txBody>
      </p:sp>
      <p:sp>
        <p:nvSpPr>
          <p:cNvPr id="120" name="Shape 12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sz="1600"/>
              <a:t>Used to repeat a section of code an exact number of times.</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for</a:t>
            </a:r>
            <a:r>
              <a:rPr lang="en" sz="1600">
                <a:solidFill>
                  <a:srgbClr val="D4D4D4"/>
                </a:solidFill>
                <a:latin typeface="Courier New"/>
                <a:ea typeface="Courier New"/>
                <a:cs typeface="Courier New"/>
                <a:sym typeface="Courier New"/>
              </a:rPr>
              <a:t> i = </a:t>
            </a:r>
            <a:r>
              <a:rPr lang="en" sz="1600">
                <a:solidFill>
                  <a:srgbClr val="B5CEA8"/>
                </a:solidFill>
                <a:latin typeface="Courier New"/>
                <a:ea typeface="Courier New"/>
                <a:cs typeface="Courier New"/>
                <a:sym typeface="Courier New"/>
              </a:rPr>
              <a:t>1</a:t>
            </a:r>
            <a:r>
              <a:rPr lang="en" sz="1600">
                <a:solidFill>
                  <a:srgbClr val="D4D4D4"/>
                </a:solidFill>
                <a:latin typeface="Courier New"/>
                <a:ea typeface="Courier New"/>
                <a:cs typeface="Courier New"/>
                <a:sym typeface="Courier New"/>
              </a:rPr>
              <a:t>, </a:t>
            </a:r>
            <a:r>
              <a:rPr lang="en" sz="1600">
                <a:solidFill>
                  <a:srgbClr val="B5CEA8"/>
                </a:solidFill>
                <a:latin typeface="Courier New"/>
                <a:ea typeface="Courier New"/>
                <a:cs typeface="Courier New"/>
                <a:sym typeface="Courier New"/>
              </a:rPr>
              <a:t>4</a:t>
            </a: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do</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build_block_wall</a:t>
            </a:r>
            <a:r>
              <a:rPr lang="en" sz="1600">
                <a:solidFill>
                  <a:srgbClr val="D4D4D4"/>
                </a:solidFill>
                <a:latin typeface="Courier New"/>
                <a:ea typeface="Courier New"/>
                <a:cs typeface="Courier New"/>
                <a:sym typeface="Courier New"/>
              </a:rPr>
              <a:t>(wall_length)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turnLeft</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a:spcBef>
                <a:spcPts val="0"/>
              </a:spcBef>
              <a:buNone/>
            </a:pPr>
            <a:endParaRPr/>
          </a:p>
          <a:p>
            <a:pPr lvl="0">
              <a:spcBef>
                <a:spcPts val="0"/>
              </a:spcBef>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Arrays</a:t>
            </a:r>
          </a:p>
        </p:txBody>
      </p:sp>
      <p:sp>
        <p:nvSpPr>
          <p:cNvPr id="126" name="Shape 12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A data structure that contains a group of items. In lua all arrays starting index is the value 1 instead of a starting index of 0 like a lot of other programing languages.</a:t>
            </a:r>
          </a:p>
          <a:p>
            <a:pPr lvl="0" rtl="0">
              <a:lnSpc>
                <a:spcPct val="135714"/>
              </a:lnSpc>
              <a:spcBef>
                <a:spcPts val="0"/>
              </a:spcBef>
              <a:spcAft>
                <a:spcPts val="0"/>
              </a:spcAft>
              <a:buNone/>
            </a:pPr>
            <a:endParaRPr sz="1600">
              <a:solidFill>
                <a:srgbClr val="D4D4D4"/>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a={} </a:t>
            </a:r>
            <a:r>
              <a:rPr lang="en" sz="1600">
                <a:solidFill>
                  <a:srgbClr val="608B4E"/>
                </a:solidFill>
                <a:latin typeface="Courier New"/>
                <a:ea typeface="Courier New"/>
                <a:cs typeface="Courier New"/>
                <a:sym typeface="Courier New"/>
              </a:rPr>
              <a:t>--new array</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for</a:t>
            </a:r>
            <a:r>
              <a:rPr lang="en" sz="1600">
                <a:solidFill>
                  <a:srgbClr val="D4D4D4"/>
                </a:solidFill>
                <a:latin typeface="Courier New"/>
                <a:ea typeface="Courier New"/>
                <a:cs typeface="Courier New"/>
                <a:sym typeface="Courier New"/>
              </a:rPr>
              <a:t> i=</a:t>
            </a:r>
            <a:r>
              <a:rPr lang="en" sz="1600">
                <a:solidFill>
                  <a:srgbClr val="B5CEA8"/>
                </a:solidFill>
                <a:latin typeface="Courier New"/>
                <a:ea typeface="Courier New"/>
                <a:cs typeface="Courier New"/>
                <a:sym typeface="Courier New"/>
              </a:rPr>
              <a:t>1</a:t>
            </a:r>
            <a:r>
              <a:rPr lang="en" sz="1600">
                <a:solidFill>
                  <a:srgbClr val="D4D4D4"/>
                </a:solidFill>
                <a:latin typeface="Courier New"/>
                <a:ea typeface="Courier New"/>
                <a:cs typeface="Courier New"/>
                <a:sym typeface="Courier New"/>
              </a:rPr>
              <a:t>, </a:t>
            </a:r>
            <a:r>
              <a:rPr lang="en" sz="1600">
                <a:solidFill>
                  <a:srgbClr val="B5CEA8"/>
                </a:solidFill>
                <a:latin typeface="Courier New"/>
                <a:ea typeface="Courier New"/>
                <a:cs typeface="Courier New"/>
                <a:sym typeface="Courier New"/>
              </a:rPr>
              <a:t>1000</a:t>
            </a: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do</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a[i] = </a:t>
            </a:r>
            <a:r>
              <a:rPr lang="en" sz="1600">
                <a:solidFill>
                  <a:srgbClr val="B5CEA8"/>
                </a:solidFill>
                <a:latin typeface="Courier New"/>
                <a:ea typeface="Courier New"/>
                <a:cs typeface="Courier New"/>
                <a:sym typeface="Courier New"/>
              </a:rPr>
              <a:t>0</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sets all values in the array to 0</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rtl="0">
              <a:lnSpc>
                <a:spcPct val="135714"/>
              </a:lnSpc>
              <a:spcBef>
                <a:spcPts val="0"/>
              </a:spcBef>
              <a:spcAft>
                <a:spcPts val="0"/>
              </a:spcAft>
              <a:buNone/>
            </a:pPr>
            <a:r>
              <a:rPr lang="en" sz="1600">
                <a:solidFill>
                  <a:srgbClr val="DCDCAA"/>
                </a:solidFill>
                <a:latin typeface="Courier New"/>
                <a:ea typeface="Courier New"/>
                <a:cs typeface="Courier New"/>
                <a:sym typeface="Courier New"/>
              </a:rPr>
              <a:t>print</a:t>
            </a:r>
            <a:r>
              <a:rPr lang="en" sz="1600">
                <a:solidFill>
                  <a:srgbClr val="D4D4D4"/>
                </a:solidFill>
                <a:latin typeface="Courier New"/>
                <a:ea typeface="Courier New"/>
                <a:cs typeface="Courier New"/>
                <a:sym typeface="Courier New"/>
              </a:rPr>
              <a:t>(a[</a:t>
            </a:r>
            <a:r>
              <a:rPr lang="en" sz="1600">
                <a:solidFill>
                  <a:srgbClr val="B5CEA8"/>
                </a:solidFill>
                <a:latin typeface="Courier New"/>
                <a:ea typeface="Courier New"/>
                <a:cs typeface="Courier New"/>
                <a:sym typeface="Courier New"/>
              </a:rPr>
              <a:t>1</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gets the array item’s value</a:t>
            </a:r>
            <a:br>
              <a:rPr lang="en"/>
            </a:br>
            <a:r>
              <a:rPr lang="en"/>
              <a:t>	          (Arrays also start with the value </a:t>
            </a:r>
            <a:r>
              <a:rPr lang="en">
                <a:solidFill>
                  <a:srgbClr val="000000"/>
                </a:solidFill>
                <a:highlight>
                  <a:srgbClr val="FFFF00"/>
                </a:highlight>
              </a:rPr>
              <a:t>1</a:t>
            </a:r>
            <a:r>
              <a:rPr lang="en"/>
              <a:t> instead of 0)</a:t>
            </a:r>
          </a:p>
          <a:p>
            <a:pPr lvl="0">
              <a:spcBef>
                <a:spcPts val="0"/>
              </a:spcBef>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Functions</a:t>
            </a:r>
          </a:p>
        </p:txBody>
      </p:sp>
      <p:sp>
        <p:nvSpPr>
          <p:cNvPr id="132" name="Shape 132"/>
          <p:cNvSpPr txBox="1">
            <a:spLocks noGrp="1"/>
          </p:cNvSpPr>
          <p:nvPr>
            <p:ph type="body" idx="1"/>
          </p:nvPr>
        </p:nvSpPr>
        <p:spPr>
          <a:xfrm>
            <a:off x="311700" y="1076275"/>
            <a:ext cx="8520600" cy="3813300"/>
          </a:xfrm>
          <a:prstGeom prst="rect">
            <a:avLst/>
          </a:prstGeom>
          <a:ln>
            <a:noFill/>
          </a:ln>
        </p:spPr>
        <p:txBody>
          <a:bodyPr lIns="91425" tIns="91425" rIns="91425" bIns="91425" anchor="t" anchorCtr="0">
            <a:noAutofit/>
          </a:bodyPr>
          <a:lstStyle/>
          <a:p>
            <a:pPr lvl="0">
              <a:spcBef>
                <a:spcPts val="0"/>
              </a:spcBef>
              <a:buNone/>
            </a:pPr>
            <a:r>
              <a:rPr lang="en" sz="1600"/>
              <a:t>Functions are self contained lines of code that can be called many times.</a:t>
            </a:r>
          </a:p>
          <a:p>
            <a:pPr lvl="0">
              <a:spcBef>
                <a:spcPts val="0"/>
              </a:spcBef>
              <a:buNone/>
            </a:pPr>
            <a:r>
              <a:rPr lang="en" sz="1600">
                <a:solidFill>
                  <a:srgbClr val="C586C0"/>
                </a:solidFill>
                <a:latin typeface="Courier New"/>
                <a:ea typeface="Courier New"/>
                <a:cs typeface="Courier New"/>
                <a:sym typeface="Courier New"/>
              </a:rPr>
              <a:t>function</a:t>
            </a:r>
            <a:r>
              <a:rPr lang="en" sz="1600">
                <a:solidFill>
                  <a:srgbClr val="DCDCAA"/>
                </a:solidFill>
                <a:latin typeface="Courier New"/>
                <a:ea typeface="Courier New"/>
                <a:cs typeface="Courier New"/>
                <a:sym typeface="Courier New"/>
              </a:rPr>
              <a:t> place_block_down</a:t>
            </a:r>
            <a:r>
              <a:rPr lang="en" sz="1600">
                <a:solidFill>
                  <a:srgbClr val="D4D4D4"/>
                </a:solidFill>
                <a:latin typeface="Courier New"/>
                <a:ea typeface="Courier New"/>
                <a:cs typeface="Courier New"/>
                <a:sym typeface="Courier New"/>
              </a:rPr>
              <a:t>(inventory_name)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inventory_slot = </a:t>
            </a:r>
            <a:r>
              <a:rPr lang="en" sz="1600">
                <a:solidFill>
                  <a:srgbClr val="DCDCAA"/>
                </a:solidFill>
                <a:latin typeface="Courier New"/>
                <a:ea typeface="Courier New"/>
                <a:cs typeface="Courier New"/>
                <a:sym typeface="Courier New"/>
              </a:rPr>
              <a:t>find_block_slot</a:t>
            </a:r>
            <a:r>
              <a:rPr lang="en" sz="1600">
                <a:solidFill>
                  <a:srgbClr val="D4D4D4"/>
                </a:solidFill>
                <a:latin typeface="Courier New"/>
                <a:ea typeface="Courier New"/>
                <a:cs typeface="Courier New"/>
                <a:sym typeface="Courier New"/>
              </a:rPr>
              <a:t>(inventory_name)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select</a:t>
            </a:r>
            <a:r>
              <a:rPr lang="en" sz="1600">
                <a:solidFill>
                  <a:srgbClr val="D4D4D4"/>
                </a:solidFill>
                <a:latin typeface="Courier New"/>
                <a:ea typeface="Courier New"/>
                <a:cs typeface="Courier New"/>
                <a:sym typeface="Courier New"/>
              </a:rPr>
              <a:t>(inventory_slot)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turtle.</a:t>
            </a:r>
            <a:r>
              <a:rPr lang="en" sz="1600">
                <a:solidFill>
                  <a:srgbClr val="DCDCAA"/>
                </a:solidFill>
                <a:latin typeface="Courier New"/>
                <a:ea typeface="Courier New"/>
                <a:cs typeface="Courier New"/>
                <a:sym typeface="Courier New"/>
              </a:rPr>
              <a:t>placeDown</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C586C0"/>
                </a:solidFill>
                <a:latin typeface="Courier New"/>
                <a:ea typeface="Courier New"/>
                <a:cs typeface="Courier New"/>
                <a:sym typeface="Courier New"/>
              </a:rPr>
              <a:t>return</a:t>
            </a:r>
            <a:r>
              <a:rPr lang="en" sz="1600">
                <a:solidFill>
                  <a:srgbClr val="D4D4D4"/>
                </a:solidFill>
                <a:latin typeface="Courier New"/>
                <a:ea typeface="Courier New"/>
                <a:cs typeface="Courier New"/>
                <a:sym typeface="Courier New"/>
              </a:rPr>
              <a:t> </a:t>
            </a:r>
            <a:r>
              <a:rPr lang="en" sz="1600">
                <a:solidFill>
                  <a:srgbClr val="569CD6"/>
                </a:solidFill>
                <a:latin typeface="Courier New"/>
                <a:ea typeface="Courier New"/>
                <a:cs typeface="Courier New"/>
                <a:sym typeface="Courier New"/>
              </a:rPr>
              <a:t>true</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DCDCAA"/>
                </a:solidFill>
                <a:latin typeface="Courier New"/>
                <a:ea typeface="Courier New"/>
                <a:cs typeface="Courier New"/>
                <a:sym typeface="Courier New"/>
              </a:rPr>
              <a:t>result = place_block_down</a:t>
            </a:r>
            <a:r>
              <a:rPr lang="en" sz="1600">
                <a:solidFill>
                  <a:srgbClr val="D4D4D4"/>
                </a:solidFill>
                <a:latin typeface="Courier New"/>
                <a:ea typeface="Courier New"/>
                <a:cs typeface="Courier New"/>
                <a:sym typeface="Courier New"/>
              </a:rPr>
              <a:t>(</a:t>
            </a:r>
            <a:r>
              <a:rPr lang="en" sz="1600">
                <a:solidFill>
                  <a:srgbClr val="CE9178"/>
                </a:solidFill>
                <a:latin typeface="Courier New"/>
                <a:ea typeface="Courier New"/>
                <a:cs typeface="Courier New"/>
                <a:sym typeface="Courier New"/>
              </a:rPr>
              <a:t>"minecraft:planks"</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DCDCAA"/>
                </a:solidFill>
                <a:latin typeface="Courier New"/>
                <a:ea typeface="Courier New"/>
                <a:cs typeface="Courier New"/>
                <a:sym typeface="Courier New"/>
              </a:rPr>
              <a:t>place_block_down</a:t>
            </a:r>
            <a:r>
              <a:rPr lang="en" sz="1600">
                <a:solidFill>
                  <a:srgbClr val="D4D4D4"/>
                </a:solidFill>
                <a:latin typeface="Courier New"/>
                <a:ea typeface="Courier New"/>
                <a:cs typeface="Courier New"/>
                <a:sym typeface="Courier New"/>
              </a:rPr>
              <a:t>(</a:t>
            </a:r>
            <a:r>
              <a:rPr lang="en" sz="1600">
                <a:solidFill>
                  <a:srgbClr val="CE9178"/>
                </a:solidFill>
                <a:latin typeface="Courier New"/>
                <a:ea typeface="Courier New"/>
                <a:cs typeface="Courier New"/>
                <a:sym typeface="Courier New"/>
              </a:rPr>
              <a:t>"minecraft:glass"</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a:spcBef>
                <a:spcPts val="0"/>
              </a:spcBef>
              <a:buNone/>
            </a:pPr>
            <a:endParaRPr b="1"/>
          </a:p>
          <a:p>
            <a:pPr lvl="0">
              <a:spcBef>
                <a:spcPts val="0"/>
              </a:spcBef>
              <a:buNone/>
            </a:pPr>
            <a:endParaRPr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 </a:t>
            </a:r>
          </a:p>
        </p:txBody>
      </p:sp>
      <p:pic>
        <p:nvPicPr>
          <p:cNvPr id="138" name="Shape 138"/>
          <p:cNvPicPr preferRelativeResize="0"/>
          <p:nvPr/>
        </p:nvPicPr>
        <p:blipFill>
          <a:blip r:embed="rId3">
            <a:alphaModFix/>
          </a:blip>
          <a:stretch>
            <a:fillRect/>
          </a:stretch>
        </p:blipFill>
        <p:spPr>
          <a:xfrm>
            <a:off x="1291850" y="445025"/>
            <a:ext cx="5901874" cy="4319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Movement Commands </a:t>
            </a:r>
          </a:p>
        </p:txBody>
      </p:sp>
      <p:sp>
        <p:nvSpPr>
          <p:cNvPr id="144" name="Shape 144"/>
          <p:cNvSpPr txBox="1">
            <a:spLocks noGrp="1"/>
          </p:cNvSpPr>
          <p:nvPr>
            <p:ph type="body" idx="1"/>
          </p:nvPr>
        </p:nvSpPr>
        <p:spPr>
          <a:xfrm>
            <a:off x="311700" y="1164800"/>
            <a:ext cx="8520600" cy="3416400"/>
          </a:xfrm>
          <a:prstGeom prst="rect">
            <a:avLst/>
          </a:prstGeom>
        </p:spPr>
        <p:txBody>
          <a:bodyPr lIns="91425" tIns="91425" rIns="91425" bIns="91425" anchor="t" anchorCtr="0">
            <a:noAutofit/>
          </a:bodyPr>
          <a:lstStyle/>
          <a:p>
            <a:pPr lvl="0">
              <a:spcBef>
                <a:spcPts val="0"/>
              </a:spcBef>
              <a:buNone/>
            </a:pPr>
            <a:r>
              <a:rPr lang="en" sz="1600"/>
              <a:t>Commands the turtle will execute.</a:t>
            </a:r>
          </a:p>
          <a:p>
            <a:pPr lvl="0" rtl="0">
              <a:lnSpc>
                <a:spcPct val="135714"/>
              </a:lnSpc>
              <a:spcBef>
                <a:spcPts val="0"/>
              </a:spcBef>
              <a:spcAft>
                <a:spcPts val="0"/>
              </a:spcAft>
              <a:buNone/>
            </a:pPr>
            <a:endParaRPr sz="1600">
              <a:solidFill>
                <a:srgbClr val="D4D4D4"/>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forward</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move  forward.</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up</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move up</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down</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move down</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turnLeft</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turn left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turnRight</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tells the turtle to turn right</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00000"/>
              </a:lnSpc>
              <a:spcBef>
                <a:spcPts val="0"/>
              </a:spcBef>
              <a:spcAft>
                <a:spcPts val="0"/>
              </a:spcAft>
              <a:buNone/>
            </a:pPr>
            <a:r>
              <a:rPr lang="en" sz="3000">
                <a:solidFill>
                  <a:schemeClr val="dk1"/>
                </a:solidFill>
                <a:latin typeface="Oswald"/>
                <a:ea typeface="Oswald"/>
                <a:cs typeface="Oswald"/>
                <a:sym typeface="Oswald"/>
              </a:rPr>
              <a:t>              (Just what we need, there are more)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Inventory Commands</a:t>
            </a:r>
          </a:p>
        </p:txBody>
      </p:sp>
      <p:sp>
        <p:nvSpPr>
          <p:cNvPr id="150" name="Shape 15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Commands the turtle will execute.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getItemDetail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gets an item's number detail</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select</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selects slot number 1 - 16</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refuel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refuels the turtle (uses lava buckets and coal)</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00000"/>
              </a:lnSpc>
              <a:spcBef>
                <a:spcPts val="0"/>
              </a:spcBef>
              <a:spcAft>
                <a:spcPts val="0"/>
              </a:spcAft>
              <a:buNone/>
            </a:pPr>
            <a:r>
              <a:rPr lang="en" sz="3000">
                <a:solidFill>
                  <a:schemeClr val="dk1"/>
                </a:solidFill>
                <a:latin typeface="Oswald"/>
                <a:ea typeface="Oswald"/>
                <a:cs typeface="Oswald"/>
                <a:sym typeface="Oswald"/>
              </a:rPr>
              <a:t>                (Just what we need, there are more)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Action Commands</a:t>
            </a:r>
          </a:p>
        </p:txBody>
      </p:sp>
      <p:sp>
        <p:nvSpPr>
          <p:cNvPr id="156" name="Shape 15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Commands the turtle will execute.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placeDown</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places block below turtle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place</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places block in front of turtle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turtle.</a:t>
            </a:r>
            <a:r>
              <a:rPr lang="en" sz="1600">
                <a:solidFill>
                  <a:srgbClr val="DCDCAA"/>
                </a:solidFill>
                <a:latin typeface="Courier New"/>
                <a:ea typeface="Courier New"/>
                <a:cs typeface="Courier New"/>
                <a:sym typeface="Courier New"/>
              </a:rPr>
              <a:t>dig</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digs the block and puts it in the inventory</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35714"/>
              </a:lnSpc>
              <a:spcBef>
                <a:spcPts val="0"/>
              </a:spcBef>
              <a:spcAft>
                <a:spcPts val="0"/>
              </a:spcAft>
              <a:buNone/>
            </a:pPr>
            <a:endParaRPr sz="1050">
              <a:solidFill>
                <a:srgbClr val="608B4E"/>
              </a:solidFill>
              <a:highlight>
                <a:srgbClr val="1E1E1E"/>
              </a:highlight>
              <a:latin typeface="Courier New"/>
              <a:ea typeface="Courier New"/>
              <a:cs typeface="Courier New"/>
              <a:sym typeface="Courier New"/>
            </a:endParaRPr>
          </a:p>
          <a:p>
            <a:pPr lvl="0" rtl="0">
              <a:lnSpc>
                <a:spcPct val="100000"/>
              </a:lnSpc>
              <a:spcBef>
                <a:spcPts val="0"/>
              </a:spcBef>
              <a:spcAft>
                <a:spcPts val="0"/>
              </a:spcAft>
              <a:buNone/>
            </a:pPr>
            <a:r>
              <a:rPr lang="en"/>
              <a:t>                         </a:t>
            </a:r>
            <a:r>
              <a:rPr lang="en" sz="3000">
                <a:solidFill>
                  <a:schemeClr val="dk1"/>
                </a:solidFill>
                <a:latin typeface="Oswald"/>
                <a:ea typeface="Oswald"/>
                <a:cs typeface="Oswald"/>
                <a:sym typeface="Oswald"/>
              </a:rPr>
              <a:t>(Just what we need, there are more)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Turtle API Passing In Arguments to Your Program</a:t>
            </a:r>
          </a:p>
        </p:txBody>
      </p:sp>
      <p:sp>
        <p:nvSpPr>
          <p:cNvPr id="162" name="Shape 16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function</a:t>
            </a:r>
            <a:r>
              <a:rPr lang="en" sz="1600">
                <a:solidFill>
                  <a:srgbClr val="DCDCAA"/>
                </a:solidFill>
                <a:latin typeface="Courier New"/>
                <a:ea typeface="Courier New"/>
                <a:cs typeface="Courier New"/>
                <a:sym typeface="Courier New"/>
              </a:rPr>
              <a:t> main</a:t>
            </a:r>
            <a:r>
              <a:rPr lang="en" sz="1600">
                <a:solidFill>
                  <a:srgbClr val="D4D4D4"/>
                </a:solidFill>
                <a:latin typeface="Courier New"/>
                <a:ea typeface="Courier New"/>
                <a:cs typeface="Courier New"/>
                <a:sym typeface="Courier New"/>
              </a:rPr>
              <a:t>(</a:t>
            </a:r>
            <a:r>
              <a:rPr lang="en" sz="1600">
                <a:solidFill>
                  <a:srgbClr val="9CDCFE"/>
                </a:solidFill>
                <a:latin typeface="Courier New"/>
                <a:ea typeface="Courier New"/>
                <a:cs typeface="Courier New"/>
                <a:sym typeface="Courier New"/>
              </a:rPr>
              <a:t>number_of_stories</a:t>
            </a:r>
            <a:r>
              <a:rPr lang="en" sz="1600">
                <a:solidFill>
                  <a:srgbClr val="D4D4D4"/>
                </a:solidFill>
                <a:latin typeface="Courier New"/>
                <a:ea typeface="Courier New"/>
                <a:cs typeface="Courier New"/>
                <a:sym typeface="Courier New"/>
              </a:rPr>
              <a:t>,</a:t>
            </a:r>
            <a:r>
              <a:rPr lang="en" sz="1600">
                <a:solidFill>
                  <a:srgbClr val="9CDCFE"/>
                </a:solidFill>
                <a:latin typeface="Courier New"/>
                <a:ea typeface="Courier New"/>
                <a:cs typeface="Courier New"/>
                <a:sym typeface="Courier New"/>
              </a:rPr>
              <a:t>wall_length</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validate_arguments</a:t>
            </a:r>
            <a:r>
              <a:rPr lang="en" sz="1600">
                <a:solidFill>
                  <a:srgbClr val="D4D4D4"/>
                </a:solidFill>
                <a:latin typeface="Courier New"/>
                <a:ea typeface="Courier New"/>
                <a:cs typeface="Courier New"/>
                <a:sym typeface="Courier New"/>
              </a:rPr>
              <a:t>(number_of_stories,wall_length)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build_stories</a:t>
            </a:r>
            <a:r>
              <a:rPr lang="en" sz="1600">
                <a:solidFill>
                  <a:srgbClr val="D4D4D4"/>
                </a:solidFill>
                <a:latin typeface="Courier New"/>
                <a:ea typeface="Courier New"/>
                <a:cs typeface="Courier New"/>
                <a:sym typeface="Courier New"/>
              </a:rPr>
              <a:t>(number_of_stories, 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build_roof</a:t>
            </a:r>
            <a:r>
              <a:rPr lang="en" sz="1600">
                <a:solidFill>
                  <a:srgbClr val="D4D4D4"/>
                </a:solidFill>
                <a:latin typeface="Courier New"/>
                <a:ea typeface="Courier New"/>
                <a:cs typeface="Courier New"/>
                <a:sym typeface="Courier New"/>
              </a:rPr>
              <a:t>(wall_length)</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install_door</a:t>
            </a:r>
            <a:r>
              <a:rPr lang="en" sz="1600">
                <a:solidFill>
                  <a:srgbClr val="D4D4D4"/>
                </a:solidFill>
                <a:latin typeface="Courier New"/>
                <a:ea typeface="Courier New"/>
                <a:cs typeface="Courier New"/>
                <a:sym typeface="Courier New"/>
              </a:rPr>
              <a:t>(number_of_stories)</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    </a:t>
            </a:r>
            <a:r>
              <a:rPr lang="en" sz="1600">
                <a:solidFill>
                  <a:srgbClr val="DCDCAA"/>
                </a:solidFill>
                <a:latin typeface="Courier New"/>
                <a:ea typeface="Courier New"/>
                <a:cs typeface="Courier New"/>
                <a:sym typeface="Courier New"/>
              </a:rPr>
              <a:t>install_window</a:t>
            </a:r>
            <a:r>
              <a:rPr lang="en" sz="1600">
                <a:solidFill>
                  <a:srgbClr val="D4D4D4"/>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end</a:t>
            </a:r>
          </a:p>
          <a:p>
            <a:pPr lvl="0" rtl="0">
              <a:lnSpc>
                <a:spcPct val="135714"/>
              </a:lnSpc>
              <a:spcBef>
                <a:spcPts val="0"/>
              </a:spcBef>
              <a:spcAft>
                <a:spcPts val="0"/>
              </a:spcAft>
              <a:buNone/>
            </a:pPr>
            <a:endParaRPr sz="1600">
              <a:solidFill>
                <a:srgbClr val="C586C0"/>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000000"/>
                </a:solidFill>
                <a:highlight>
                  <a:srgbClr val="FFF2CC"/>
                </a:highlight>
                <a:latin typeface="Courier New"/>
                <a:ea typeface="Courier New"/>
                <a:cs typeface="Courier New"/>
                <a:sym typeface="Courier New"/>
              </a:rPr>
              <a:t>local args = { ... }</a:t>
            </a:r>
          </a:p>
          <a:p>
            <a:pPr lvl="0" rtl="0">
              <a:lnSpc>
                <a:spcPct val="135714"/>
              </a:lnSpc>
              <a:spcBef>
                <a:spcPts val="0"/>
              </a:spcBef>
              <a:spcAft>
                <a:spcPts val="0"/>
              </a:spcAft>
              <a:buNone/>
            </a:pPr>
            <a:r>
              <a:rPr lang="en" sz="1600">
                <a:solidFill>
                  <a:srgbClr val="000000"/>
                </a:solidFill>
                <a:highlight>
                  <a:srgbClr val="FFF2CC"/>
                </a:highlight>
                <a:latin typeface="Courier New"/>
                <a:ea typeface="Courier New"/>
                <a:cs typeface="Courier New"/>
                <a:sym typeface="Courier New"/>
              </a:rPr>
              <a:t>main(args[1],args[2])</a:t>
            </a:r>
          </a:p>
          <a:p>
            <a:pPr lvl="0">
              <a:spcBef>
                <a:spcPts val="0"/>
              </a:spcBef>
              <a:buNone/>
            </a:pPr>
            <a:endParaRPr/>
          </a:p>
          <a:p>
            <a:pPr lvl="0">
              <a:spcBef>
                <a:spcPts val="0"/>
              </a:spcBef>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sz="1600"/>
              <a:t>Minecraft must be installed</a:t>
            </a:r>
            <a:br>
              <a:rPr lang="en" sz="1600"/>
            </a:br>
            <a:r>
              <a:rPr lang="en" sz="1400">
                <a:solidFill>
                  <a:srgbClr val="608B4E"/>
                </a:solidFill>
                <a:latin typeface="Courier New"/>
                <a:ea typeface="Courier New"/>
                <a:cs typeface="Courier New"/>
                <a:sym typeface="Courier New"/>
              </a:rPr>
              <a:t>-- You will need minecraft to create your own that cabin</a:t>
            </a:r>
            <a:br>
              <a:rPr lang="en" sz="1400">
                <a:solidFill>
                  <a:srgbClr val="608B4E"/>
                </a:solidFill>
                <a:latin typeface="Courier New"/>
                <a:ea typeface="Courier New"/>
                <a:cs typeface="Courier New"/>
                <a:sym typeface="Courier New"/>
              </a:rPr>
            </a:br>
            <a:br>
              <a:rPr lang="en" sz="1400">
                <a:solidFill>
                  <a:srgbClr val="608B4E"/>
                </a:solidFill>
                <a:latin typeface="Courier New"/>
                <a:ea typeface="Courier New"/>
                <a:cs typeface="Courier New"/>
                <a:sym typeface="Courier New"/>
              </a:rPr>
            </a:br>
            <a:r>
              <a:rPr lang="en" sz="1600"/>
              <a:t>Technicpack  : is a platform where you can create and share minecraft mods in minutes</a:t>
            </a:r>
            <a:br>
              <a:rPr lang="en" sz="1600"/>
            </a:br>
            <a:r>
              <a:rPr lang="en" sz="1600"/>
              <a:t>Pastebin : is required to edit your Lua programs and easier than typing into your turtle directly.</a:t>
            </a:r>
            <a:br>
              <a:rPr lang="en" sz="1600"/>
            </a:br>
            <a:r>
              <a:rPr lang="en" sz="1400">
                <a:solidFill>
                  <a:srgbClr val="608B4E"/>
                </a:solidFill>
                <a:latin typeface="Courier New"/>
                <a:ea typeface="Courier New"/>
                <a:cs typeface="Courier New"/>
                <a:sym typeface="Courier New"/>
              </a:rPr>
              <a:t>-- Computercraft has built in integration with pastebin</a:t>
            </a:r>
            <a:br>
              <a:rPr lang="en" sz="1400">
                <a:solidFill>
                  <a:srgbClr val="608B4E"/>
                </a:solidFill>
                <a:latin typeface="Courier New"/>
                <a:ea typeface="Courier New"/>
                <a:cs typeface="Courier New"/>
                <a:sym typeface="Courier New"/>
              </a:rPr>
            </a:br>
            <a:r>
              <a:rPr lang="en" sz="1400">
                <a:solidFill>
                  <a:srgbClr val="608B4E"/>
                </a:solidFill>
                <a:latin typeface="Courier New"/>
                <a:ea typeface="Courier New"/>
                <a:cs typeface="Courier New"/>
                <a:sym typeface="Courier New"/>
              </a:rPr>
              <a:t>-- Turtle:    </a:t>
            </a:r>
            <a:r>
              <a:rPr lang="en" sz="1400">
                <a:solidFill>
                  <a:srgbClr val="000000"/>
                </a:solidFill>
                <a:highlight>
                  <a:srgbClr val="FFF2CC"/>
                </a:highlight>
                <a:latin typeface="Courier New"/>
                <a:ea typeface="Courier New"/>
                <a:cs typeface="Courier New"/>
                <a:sym typeface="Courier New"/>
              </a:rPr>
              <a:t>pastebin get dzwc8Vu0 buildCabin</a:t>
            </a:r>
            <a:br>
              <a:rPr lang="en" sz="1400">
                <a:solidFill>
                  <a:srgbClr val="000000"/>
                </a:solidFill>
                <a:highlight>
                  <a:srgbClr val="FFF2CC"/>
                </a:highlight>
                <a:latin typeface="Courier New"/>
                <a:ea typeface="Courier New"/>
                <a:cs typeface="Courier New"/>
                <a:sym typeface="Courier New"/>
              </a:rPr>
            </a:br>
            <a:r>
              <a:rPr lang="en" sz="1400">
                <a:solidFill>
                  <a:srgbClr val="608B4E"/>
                </a:solidFill>
                <a:latin typeface="Courier New"/>
                <a:ea typeface="Courier New"/>
                <a:cs typeface="Courier New"/>
                <a:sym typeface="Courier New"/>
              </a:rPr>
              <a:t>-- Pastebin:: </a:t>
            </a:r>
            <a:r>
              <a:rPr lang="en" sz="1400">
                <a:solidFill>
                  <a:srgbClr val="000000"/>
                </a:solidFill>
                <a:highlight>
                  <a:srgbClr val="FFF2CC"/>
                </a:highlight>
                <a:latin typeface="Courier New"/>
                <a:ea typeface="Courier New"/>
                <a:cs typeface="Courier New"/>
                <a:sym typeface="Courier New"/>
              </a:rPr>
              <a:t> https://pastebin.com/u/rvonruden</a:t>
            </a:r>
          </a:p>
          <a:p>
            <a:pPr lvl="0">
              <a:spcBef>
                <a:spcPts val="0"/>
              </a:spcBef>
              <a:buNone/>
            </a:pPr>
            <a:r>
              <a:rPr lang="en"/>
              <a:t>Visual Studio Code : is an option to edit your Lua programs, still need Pastebin.</a:t>
            </a:r>
            <a:br>
              <a:rPr lang="en"/>
            </a:br>
            <a:endParaRPr lang="en"/>
          </a:p>
        </p:txBody>
      </p:sp>
      <p:sp>
        <p:nvSpPr>
          <p:cNvPr id="168" name="Shape 16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Minecraft, Minecraft Mods, Tools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059961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Technicpack and What is IT?</a:t>
            </a:r>
          </a:p>
        </p:txBody>
      </p:sp>
      <p:sp>
        <p:nvSpPr>
          <p:cNvPr id="174" name="Shape 17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Technicpack is a platform where you can put together a collection of hand-picked minecraft mods which allows the launcher to automatically mod your local minecraft in minutes.</a:t>
            </a:r>
          </a:p>
          <a:p>
            <a:pPr lvl="0">
              <a:spcBef>
                <a:spcPts val="0"/>
              </a:spcBef>
              <a:buNone/>
            </a:pPr>
            <a:r>
              <a:rPr lang="en"/>
              <a:t>That Minecraft 2017 :  My Computercraft Technicpack for That Conference</a:t>
            </a:r>
          </a:p>
          <a:p>
            <a:pPr marL="457200" lvl="0" indent="-228600" rtl="0">
              <a:spcBef>
                <a:spcPts val="0"/>
              </a:spcBef>
            </a:pPr>
            <a:r>
              <a:rPr lang="en" u="sng">
                <a:solidFill>
                  <a:schemeClr val="hlink"/>
                </a:solidFill>
                <a:hlinkClick r:id="rId3"/>
              </a:rPr>
              <a:t>https://www.technicpack.net/modpack/that-minecraft.1012241</a:t>
            </a:r>
          </a:p>
          <a:p>
            <a:pPr marL="457200" lvl="0" indent="-228600" rtl="0">
              <a:spcBef>
                <a:spcPts val="0"/>
              </a:spcBef>
            </a:pPr>
            <a:r>
              <a:rPr lang="en"/>
              <a:t>You will need to download launcher : </a:t>
            </a:r>
            <a:r>
              <a:rPr lang="en" u="sng">
                <a:solidFill>
                  <a:schemeClr val="accent5"/>
                </a:solidFill>
                <a:hlinkClick r:id="rId4"/>
              </a:rPr>
              <a:t>https://www.technicpack.net/download</a:t>
            </a:r>
          </a:p>
          <a:p>
            <a:pPr marL="457200" lvl="0" indent="-228600" rtl="0">
              <a:spcBef>
                <a:spcPts val="0"/>
              </a:spcBef>
            </a:pPr>
            <a:r>
              <a:rPr lang="en"/>
              <a:t>More on using TechnicPack.net Launcher is on the next slide. </a:t>
            </a:r>
          </a:p>
          <a:p>
            <a:pPr lvl="0" rtl="0">
              <a:spcBef>
                <a:spcPts val="0"/>
              </a:spcBef>
              <a:buNone/>
            </a:pPr>
            <a:endParaRPr/>
          </a:p>
          <a:p>
            <a:pPr lvl="0">
              <a:spcBef>
                <a:spcPts val="0"/>
              </a:spcBef>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347225" y="445025"/>
            <a:ext cx="8520600" cy="572700"/>
          </a:xfrm>
          <a:prstGeom prst="rect">
            <a:avLst/>
          </a:prstGeom>
        </p:spPr>
        <p:txBody>
          <a:bodyPr lIns="91425" tIns="91425" rIns="91425" bIns="91425" anchor="t" anchorCtr="0">
            <a:noAutofit/>
          </a:bodyPr>
          <a:lstStyle/>
          <a:p>
            <a:pPr lvl="0">
              <a:spcBef>
                <a:spcPts val="0"/>
              </a:spcBef>
              <a:buNone/>
            </a:pPr>
            <a:r>
              <a:rPr lang="en"/>
              <a:t>TechnicPack - In Minecraft all steps side by side</a:t>
            </a:r>
          </a:p>
          <a:p>
            <a:pPr lvl="0">
              <a:spcBef>
                <a:spcPts val="0"/>
              </a:spcBef>
              <a:buNone/>
            </a:pPr>
            <a:endParaRPr/>
          </a:p>
        </p:txBody>
      </p:sp>
      <p:sp>
        <p:nvSpPr>
          <p:cNvPr id="180" name="Shape 18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Download launcher  and run it: </a:t>
            </a:r>
            <a:r>
              <a:rPr lang="en" u="sng">
                <a:solidFill>
                  <a:schemeClr val="hlink"/>
                </a:solidFill>
                <a:hlinkClick r:id="rId3"/>
              </a:rPr>
              <a:t>https://www.technicpack.net/download</a:t>
            </a:r>
          </a:p>
          <a:p>
            <a:pPr lvl="0">
              <a:spcBef>
                <a:spcPts val="0"/>
              </a:spcBef>
              <a:buNone/>
            </a:pPr>
            <a:r>
              <a:rPr lang="en"/>
              <a:t>The launcher will need you to log into your MineCraft account.</a:t>
            </a:r>
          </a:p>
          <a:p>
            <a:pPr lvl="0">
              <a:spcBef>
                <a:spcPts val="0"/>
              </a:spcBef>
              <a:buNone/>
            </a:pPr>
            <a:r>
              <a:rPr lang="en"/>
              <a:t>Depending on your computer download  Java JDK. (search google for Java JDK)</a:t>
            </a:r>
          </a:p>
          <a:p>
            <a:pPr lvl="0">
              <a:spcBef>
                <a:spcPts val="0"/>
              </a:spcBef>
              <a:buNone/>
            </a:pPr>
            <a:r>
              <a:rPr lang="en"/>
              <a:t>Verify the launcher’s options has the JAVA memory  set to 1 GB</a:t>
            </a:r>
          </a:p>
          <a:p>
            <a:pPr lvl="0">
              <a:spcBef>
                <a:spcPts val="0"/>
              </a:spcBef>
              <a:buNone/>
            </a:pPr>
            <a:r>
              <a:rPr lang="en"/>
              <a:t>Search for the ModPack:  That Minecraft 2017 and install the ModPack</a:t>
            </a:r>
          </a:p>
          <a:p>
            <a:pPr lvl="0">
              <a:spcBef>
                <a:spcPts val="0"/>
              </a:spcBef>
              <a:buNone/>
            </a:pPr>
            <a:r>
              <a:rPr lang="en"/>
              <a:t>Click the play Mod button bottom right and choose Single player game in Creative Mode.</a:t>
            </a:r>
          </a:p>
          <a:p>
            <a:pPr lvl="0">
              <a:spcBef>
                <a:spcPts val="0"/>
              </a:spcBef>
              <a:buNone/>
            </a:pPr>
            <a:endParaRPr/>
          </a:p>
          <a:p>
            <a:pPr lvl="0">
              <a:spcBef>
                <a:spcPts val="0"/>
              </a:spcBef>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 </a:t>
            </a:r>
          </a:p>
        </p:txBody>
      </p:sp>
      <p:pic>
        <p:nvPicPr>
          <p:cNvPr id="186" name="Shape 186"/>
          <p:cNvPicPr preferRelativeResize="0"/>
          <p:nvPr/>
        </p:nvPicPr>
        <p:blipFill>
          <a:blip r:embed="rId3">
            <a:alphaModFix/>
          </a:blip>
          <a:stretch>
            <a:fillRect/>
          </a:stretch>
        </p:blipFill>
        <p:spPr>
          <a:xfrm>
            <a:off x="365650" y="408125"/>
            <a:ext cx="8520598" cy="432725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1: Place One Block Down</a:t>
            </a:r>
          </a:p>
        </p:txBody>
      </p:sp>
      <p:sp>
        <p:nvSpPr>
          <p:cNvPr id="192" name="Shape 19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 </a:t>
            </a:r>
            <a:br>
              <a:rPr lang="en"/>
            </a:br>
            <a:r>
              <a:rPr lang="en"/>
              <a:t>	Mining Turtle, Lava Bucket, and Oak Wood Planks</a:t>
            </a:r>
          </a:p>
          <a:p>
            <a:pPr lvl="0">
              <a:spcBef>
                <a:spcPts val="0"/>
              </a:spcBef>
              <a:buNone/>
            </a:pPr>
            <a:r>
              <a:rPr lang="en"/>
              <a:t>Requirements: </a:t>
            </a:r>
          </a:p>
          <a:p>
            <a:pPr marL="457200" lvl="0" indent="-228600" rtl="0">
              <a:spcBef>
                <a:spcPts val="0"/>
              </a:spcBef>
              <a:buAutoNum type="arabicPeriod"/>
            </a:pPr>
            <a:r>
              <a:rPr lang="en"/>
              <a:t>Place items in “Mining Turtle” with Lava Bucket in inventory slot 1.</a:t>
            </a:r>
          </a:p>
          <a:p>
            <a:pPr marL="457200" lvl="0" indent="-228600" rtl="0">
              <a:spcBef>
                <a:spcPts val="0"/>
              </a:spcBef>
              <a:buAutoNum type="arabicPeriod"/>
            </a:pPr>
            <a:r>
              <a:rPr lang="en"/>
              <a:t>Refuel Turtle using inventory slot 1 and rest of the items anywhere.</a:t>
            </a:r>
          </a:p>
          <a:p>
            <a:pPr marL="457200" lvl="0" indent="-228600" rtl="0">
              <a:spcBef>
                <a:spcPts val="0"/>
              </a:spcBef>
              <a:buAutoNum type="arabicPeriod"/>
            </a:pPr>
            <a:r>
              <a:rPr lang="en"/>
              <a:t>Function to Find Block’s Slot in the Turtle’s inventory.</a:t>
            </a:r>
          </a:p>
          <a:p>
            <a:pPr marL="457200" lvl="0" indent="-228600" rtl="0">
              <a:spcBef>
                <a:spcPts val="0"/>
              </a:spcBef>
              <a:buAutoNum type="arabicPeriod"/>
            </a:pPr>
            <a:r>
              <a:rPr lang="en"/>
              <a:t>Function to Place Block Down.</a:t>
            </a:r>
          </a:p>
          <a:p>
            <a:pPr lvl="0" rtl="0">
              <a:spcBef>
                <a:spcPts val="0"/>
              </a:spcBef>
              <a:buNone/>
            </a:pPr>
            <a:r>
              <a:rPr lang="en"/>
              <a:t>Solution: In the Turtle “pastebin get vUw4CqrL step1” &lt;enter&gt; step1 &lt;enter&gt;</a:t>
            </a:r>
          </a:p>
          <a:p>
            <a:pPr lvl="0">
              <a:spcBef>
                <a:spcPts val="0"/>
              </a:spcBef>
              <a:buNone/>
            </a:pPr>
            <a:endParaRPr/>
          </a:p>
          <a:p>
            <a:pPr lvl="0">
              <a:spcBef>
                <a:spcPts val="0"/>
              </a:spcBef>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2: Build Block Wall</a:t>
            </a:r>
          </a:p>
        </p:txBody>
      </p:sp>
      <p:sp>
        <p:nvSpPr>
          <p:cNvPr id="198" name="Shape 19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 </a:t>
            </a:r>
            <a:br>
              <a:rPr lang="en"/>
            </a:br>
            <a:r>
              <a:rPr lang="en"/>
              <a:t>	Mining Turtle, Lava Bucket, and Oak Wood Planks</a:t>
            </a:r>
          </a:p>
          <a:p>
            <a:pPr marL="0" lvl="0" indent="0" rtl="0">
              <a:spcBef>
                <a:spcPts val="0"/>
              </a:spcBef>
              <a:buNone/>
            </a:pPr>
            <a:r>
              <a:rPr lang="en"/>
              <a:t>Requirements:</a:t>
            </a:r>
          </a:p>
          <a:p>
            <a:pPr marL="457200" lvl="0" indent="-228600" rtl="0">
              <a:spcBef>
                <a:spcPts val="0"/>
              </a:spcBef>
              <a:buAutoNum type="arabicPeriod"/>
            </a:pPr>
            <a:r>
              <a:rPr lang="en"/>
              <a:t>Complete the the requirements for Step 1.</a:t>
            </a:r>
          </a:p>
          <a:p>
            <a:pPr marL="457200" lvl="0" indent="-228600" rtl="0">
              <a:spcBef>
                <a:spcPts val="0"/>
              </a:spcBef>
              <a:buAutoNum type="arabicPeriod"/>
            </a:pPr>
            <a:r>
              <a:rPr lang="en"/>
              <a:t>Create function build_block_wall(number_of_blocks).</a:t>
            </a:r>
          </a:p>
          <a:p>
            <a:pPr marL="457200" lvl="0" indent="-228600" rtl="0">
              <a:spcBef>
                <a:spcPts val="0"/>
              </a:spcBef>
              <a:buAutoNum type="arabicPeriod"/>
            </a:pPr>
            <a:r>
              <a:rPr lang="en"/>
              <a:t>Using a for loop to place down 4 blocks down in a row using place_block_down().</a:t>
            </a:r>
          </a:p>
          <a:p>
            <a:pPr lvl="0" rtl="0">
              <a:spcBef>
                <a:spcPts val="0"/>
              </a:spcBef>
              <a:buNone/>
            </a:pPr>
            <a:r>
              <a:rPr lang="en"/>
              <a:t>Solution: In the Turtle “pastebin get ZryCakMb step2” &lt;enter&gt; step2 &lt;enter&gt;</a:t>
            </a:r>
          </a:p>
          <a:p>
            <a:pPr lvl="0" rtl="0">
              <a:spcBef>
                <a:spcPts val="0"/>
              </a:spcBef>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3: Build One Story</a:t>
            </a:r>
          </a:p>
        </p:txBody>
      </p:sp>
      <p:sp>
        <p:nvSpPr>
          <p:cNvPr id="204" name="Shape 20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You will need:</a:t>
            </a:r>
            <a:br>
              <a:rPr lang="en"/>
            </a:br>
            <a:r>
              <a:rPr lang="en"/>
              <a:t>	Mining Turtle, Lava Bucket, and Oak Wood Planks</a:t>
            </a:r>
          </a:p>
          <a:p>
            <a:pPr lvl="0">
              <a:spcBef>
                <a:spcPts val="0"/>
              </a:spcBef>
              <a:buNone/>
            </a:pPr>
            <a:r>
              <a:rPr lang="en"/>
              <a:t>Requirements:</a:t>
            </a:r>
          </a:p>
          <a:p>
            <a:pPr marL="457200" lvl="0" indent="-228600" rtl="0">
              <a:spcBef>
                <a:spcPts val="0"/>
              </a:spcBef>
              <a:buAutoNum type="arabicPeriod"/>
            </a:pPr>
            <a:r>
              <a:rPr lang="en"/>
              <a:t>Complete the the requirements for step 1 and 2.</a:t>
            </a:r>
          </a:p>
          <a:p>
            <a:pPr marL="457200" lvl="0" indent="-228600" rtl="0">
              <a:spcBef>
                <a:spcPts val="0"/>
              </a:spcBef>
              <a:buAutoNum type="arabicPeriod"/>
            </a:pPr>
            <a:r>
              <a:rPr lang="en"/>
              <a:t>Create function build_story(wall_length). A wall length of 4</a:t>
            </a:r>
          </a:p>
          <a:p>
            <a:pPr marL="457200" lvl="0" indent="-228600" rtl="0">
              <a:spcBef>
                <a:spcPts val="0"/>
              </a:spcBef>
              <a:buAutoNum type="arabicPeriod"/>
            </a:pPr>
            <a:r>
              <a:rPr lang="en"/>
              <a:t>Using a for loop to build 4 block_walls using left turns using build_block_wall(). </a:t>
            </a:r>
          </a:p>
          <a:p>
            <a:pPr lvl="0" rtl="0">
              <a:spcBef>
                <a:spcPts val="0"/>
              </a:spcBef>
              <a:buNone/>
            </a:pPr>
            <a:r>
              <a:rPr lang="en"/>
              <a:t>Solution: In the Turtle “pastebin get 0z5Rgvuh step3” &lt;enter&gt; step3 &lt;enter&gt;</a:t>
            </a:r>
          </a:p>
          <a:p>
            <a:pPr lvl="0">
              <a:spcBef>
                <a:spcPts val="0"/>
              </a:spcBef>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4: Build Multiple Stories</a:t>
            </a:r>
          </a:p>
        </p:txBody>
      </p:sp>
      <p:sp>
        <p:nvSpPr>
          <p:cNvPr id="210" name="Shape 21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You will need:</a:t>
            </a:r>
            <a:br>
              <a:rPr lang="en"/>
            </a:br>
            <a:r>
              <a:rPr lang="en"/>
              <a:t>	Mining Turtle, Lava Bucket, and Oak Wood Planks.</a:t>
            </a:r>
          </a:p>
          <a:p>
            <a:pPr lvl="0">
              <a:spcBef>
                <a:spcPts val="0"/>
              </a:spcBef>
              <a:buNone/>
            </a:pPr>
            <a:r>
              <a:rPr lang="en"/>
              <a:t>Requirements:</a:t>
            </a:r>
          </a:p>
          <a:p>
            <a:pPr marL="457200" lvl="0" indent="-228600" rtl="0">
              <a:spcBef>
                <a:spcPts val="0"/>
              </a:spcBef>
              <a:buAutoNum type="arabicPeriod"/>
            </a:pPr>
            <a:r>
              <a:rPr lang="en"/>
              <a:t>Complete the requirements for Step 1, 2, and 3.</a:t>
            </a:r>
          </a:p>
          <a:p>
            <a:pPr marL="457200" lvl="0" indent="-228600" rtl="0">
              <a:spcBef>
                <a:spcPts val="0"/>
              </a:spcBef>
              <a:buAutoNum type="arabicPeriod"/>
            </a:pPr>
            <a:r>
              <a:rPr lang="en"/>
              <a:t>Create function build_stories(number_of_stories, wall_length).</a:t>
            </a:r>
          </a:p>
          <a:p>
            <a:pPr marL="457200" lvl="0" indent="-228600" rtl="0">
              <a:spcBef>
                <a:spcPts val="0"/>
              </a:spcBef>
              <a:buAutoNum type="arabicPeriod"/>
            </a:pPr>
            <a:r>
              <a:rPr lang="en"/>
              <a:t>Using a for loop to build 3 stories with a wall length of 5.</a:t>
            </a:r>
          </a:p>
          <a:p>
            <a:pPr marL="457200" lvl="0" indent="-228600" rtl="0">
              <a:spcBef>
                <a:spcPts val="0"/>
              </a:spcBef>
              <a:buAutoNum type="arabicPeriod"/>
            </a:pPr>
            <a:r>
              <a:rPr lang="en"/>
              <a:t>Using the build_story(wall_length) function.</a:t>
            </a:r>
          </a:p>
          <a:p>
            <a:pPr lvl="0" rtl="0">
              <a:spcBef>
                <a:spcPts val="0"/>
              </a:spcBef>
              <a:buNone/>
            </a:pPr>
            <a:r>
              <a:rPr lang="en"/>
              <a:t>Solution: In the Turtle “pastebin get JD7S4JMR step4” &lt;enter&gt; step4 &lt;enter&gt;</a:t>
            </a:r>
          </a:p>
          <a:p>
            <a:pPr lvl="0">
              <a:spcBef>
                <a:spcPts val="0"/>
              </a:spcBef>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5: Build the Roof</a:t>
            </a:r>
          </a:p>
        </p:txBody>
      </p:sp>
      <p:sp>
        <p:nvSpPr>
          <p:cNvPr id="216" name="Shape 21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You will need:</a:t>
            </a:r>
            <a:br>
              <a:rPr lang="en"/>
            </a:br>
            <a:r>
              <a:rPr lang="en"/>
              <a:t>	Mining Turtle, Lava Bucket, Oak Wood Planks, and Stone Slabs.</a:t>
            </a:r>
          </a:p>
          <a:p>
            <a:pPr lvl="0">
              <a:spcBef>
                <a:spcPts val="0"/>
              </a:spcBef>
              <a:buNone/>
            </a:pPr>
            <a:r>
              <a:rPr lang="en"/>
              <a:t>Requirements:</a:t>
            </a:r>
          </a:p>
          <a:p>
            <a:pPr marL="457200" lvl="0" indent="-228600" rtl="0">
              <a:spcBef>
                <a:spcPts val="0"/>
              </a:spcBef>
              <a:buAutoNum type="arabicPeriod"/>
            </a:pPr>
            <a:r>
              <a:rPr lang="en"/>
              <a:t>Complete the requirements for Steps 1, 2, 3, and 4.</a:t>
            </a:r>
          </a:p>
          <a:p>
            <a:pPr marL="457200" lvl="0" indent="-228600" rtl="0">
              <a:spcBef>
                <a:spcPts val="0"/>
              </a:spcBef>
              <a:buAutoNum type="arabicPeriod"/>
            </a:pPr>
            <a:r>
              <a:rPr lang="en"/>
              <a:t>Create a function to Place Roof Down using stone slabs.</a:t>
            </a:r>
          </a:p>
          <a:p>
            <a:pPr marL="457200" lvl="0" indent="-228600" rtl="0">
              <a:spcBef>
                <a:spcPts val="0"/>
              </a:spcBef>
              <a:buAutoNum type="arabicPeriod"/>
            </a:pPr>
            <a:r>
              <a:rPr lang="en"/>
              <a:t>Create a for loop and </a:t>
            </a:r>
            <a:r>
              <a:rPr lang="en">
                <a:solidFill>
                  <a:srgbClr val="C586C0"/>
                </a:solidFill>
                <a:latin typeface="Courier New"/>
                <a:ea typeface="Courier New"/>
                <a:cs typeface="Courier New"/>
                <a:sym typeface="Courier New"/>
              </a:rPr>
              <a:t>if</a:t>
            </a:r>
            <a:r>
              <a:rPr lang="en">
                <a:solidFill>
                  <a:srgbClr val="D4D4D4"/>
                </a:solidFill>
                <a:latin typeface="Courier New"/>
                <a:ea typeface="Courier New"/>
                <a:cs typeface="Courier New"/>
                <a:sym typeface="Courier New"/>
              </a:rPr>
              <a:t> i % </a:t>
            </a:r>
            <a:r>
              <a:rPr lang="en">
                <a:solidFill>
                  <a:srgbClr val="B5CEA8"/>
                </a:solidFill>
                <a:latin typeface="Courier New"/>
                <a:ea typeface="Courier New"/>
                <a:cs typeface="Courier New"/>
                <a:sym typeface="Courier New"/>
              </a:rPr>
              <a:t>2</a:t>
            </a:r>
            <a:r>
              <a:rPr lang="en">
                <a:solidFill>
                  <a:srgbClr val="D4D4D4"/>
                </a:solidFill>
                <a:latin typeface="Courier New"/>
                <a:ea typeface="Courier New"/>
                <a:cs typeface="Courier New"/>
                <a:sym typeface="Courier New"/>
              </a:rPr>
              <a:t> == </a:t>
            </a:r>
            <a:r>
              <a:rPr lang="en">
                <a:solidFill>
                  <a:srgbClr val="B5CEA8"/>
                </a:solidFill>
                <a:latin typeface="Courier New"/>
                <a:ea typeface="Courier New"/>
                <a:cs typeface="Courier New"/>
                <a:sym typeface="Courier New"/>
              </a:rPr>
              <a:t>0</a:t>
            </a:r>
            <a:r>
              <a:rPr lang="en">
                <a:solidFill>
                  <a:srgbClr val="D4D4D4"/>
                </a:solidFill>
                <a:latin typeface="Courier New"/>
                <a:ea typeface="Courier New"/>
                <a:cs typeface="Courier New"/>
                <a:sym typeface="Courier New"/>
              </a:rPr>
              <a:t> </a:t>
            </a:r>
            <a:r>
              <a:rPr lang="en">
                <a:solidFill>
                  <a:srgbClr val="C586C0"/>
                </a:solidFill>
                <a:latin typeface="Courier New"/>
                <a:ea typeface="Courier New"/>
                <a:cs typeface="Courier New"/>
                <a:sym typeface="Courier New"/>
              </a:rPr>
              <a:t>then </a:t>
            </a:r>
            <a:r>
              <a:rPr lang="en"/>
              <a:t>to know when to turn left or right when placing the roof block down in a function.</a:t>
            </a:r>
          </a:p>
          <a:p>
            <a:pPr lvl="0" rtl="0">
              <a:spcBef>
                <a:spcPts val="0"/>
              </a:spcBef>
              <a:buNone/>
            </a:pPr>
            <a:r>
              <a:rPr lang="en"/>
              <a:t>Solution: In the Turtle “pastebin get fv432ghS step5” &lt;enter&gt; step5 &lt;enter&gt;</a:t>
            </a:r>
          </a:p>
          <a:p>
            <a:pPr lvl="0">
              <a:spcBef>
                <a:spcPts val="0"/>
              </a:spcBef>
              <a:buNone/>
            </a:pPr>
            <a:endParaRPr/>
          </a:p>
          <a:p>
            <a:pPr lvl="0">
              <a:spcBef>
                <a:spcPts val="0"/>
              </a:spcBef>
              <a:buNone/>
            </a:pPr>
            <a:r>
              <a:rPr lang="en"/>
              <a:t>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Shape 22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6: Install Door and Window</a:t>
            </a:r>
          </a:p>
        </p:txBody>
      </p:sp>
      <p:sp>
        <p:nvSpPr>
          <p:cNvPr id="222" name="Shape 22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 </a:t>
            </a:r>
            <a:br>
              <a:rPr lang="en"/>
            </a:br>
            <a:r>
              <a:rPr lang="en"/>
              <a:t>	Mining Turtle, Lava Bucket, Oak Wood Planks, Stone Slabs, Glass Blocks, and Oak Wood Door</a:t>
            </a:r>
          </a:p>
          <a:p>
            <a:pPr lvl="0">
              <a:spcBef>
                <a:spcPts val="0"/>
              </a:spcBef>
              <a:buNone/>
            </a:pPr>
            <a:r>
              <a:rPr lang="en"/>
              <a:t> Requirements:</a:t>
            </a:r>
          </a:p>
          <a:p>
            <a:pPr marL="457200" lvl="0" indent="-228600" rtl="0">
              <a:spcBef>
                <a:spcPts val="0"/>
              </a:spcBef>
              <a:buAutoNum type="arabicPeriod"/>
            </a:pPr>
            <a:r>
              <a:rPr lang="en"/>
              <a:t>Complete Requirements for Steps 1, 2, 3, 4, and 5.  </a:t>
            </a:r>
          </a:p>
          <a:p>
            <a:pPr marL="457200" lvl="0" indent="-228600" rtl="0">
              <a:spcBef>
                <a:spcPts val="0"/>
              </a:spcBef>
              <a:buAutoNum type="arabicPeriod"/>
            </a:pPr>
            <a:r>
              <a:rPr lang="en"/>
              <a:t>Create a function to position turtle and Dig out wall blocks and Place the door.</a:t>
            </a:r>
          </a:p>
          <a:p>
            <a:pPr marL="457200" lvl="0" indent="-228600" rtl="0">
              <a:spcBef>
                <a:spcPts val="0"/>
              </a:spcBef>
              <a:buAutoNum type="arabicPeriod"/>
            </a:pPr>
            <a:r>
              <a:rPr lang="en"/>
              <a:t>Create a function to position turtle and dig out wall blocks and Place the window.</a:t>
            </a:r>
          </a:p>
          <a:p>
            <a:pPr lvl="0" rtl="0">
              <a:spcBef>
                <a:spcPts val="0"/>
              </a:spcBef>
              <a:buNone/>
            </a:pPr>
            <a:r>
              <a:rPr lang="en"/>
              <a:t>Solution: In the Turtle “pastebin get f9WLq2w7 step6” &lt;enter&gt; step6 &lt;enter&gt;</a:t>
            </a:r>
          </a:p>
          <a:p>
            <a:pPr lvl="0" rtl="0">
              <a:spcBef>
                <a:spcPts val="0"/>
              </a:spcBef>
              <a:buNone/>
            </a:pPr>
            <a:endParaRPr/>
          </a:p>
          <a:p>
            <a:pPr lvl="0">
              <a:spcBef>
                <a:spcPts val="0"/>
              </a:spcBef>
              <a:buNone/>
            </a:pPr>
            <a:endParaRPr/>
          </a:p>
          <a:p>
            <a:pPr lvl="0">
              <a:spcBef>
                <a:spcPts val="0"/>
              </a:spcBef>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Shape 22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Step 7: Passing Arguments In</a:t>
            </a:r>
          </a:p>
        </p:txBody>
      </p:sp>
      <p:sp>
        <p:nvSpPr>
          <p:cNvPr id="228" name="Shape 22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rtl="0">
              <a:spcBef>
                <a:spcPts val="0"/>
              </a:spcBef>
              <a:buNone/>
            </a:pPr>
            <a:r>
              <a:rPr lang="en"/>
              <a:t>You will need:</a:t>
            </a:r>
            <a:br>
              <a:rPr lang="en"/>
            </a:br>
            <a:r>
              <a:rPr lang="en"/>
              <a:t>	Mining Turtle, Lava Bucket, Oak Wood Planks, Stone Slabs, Glass Blocks, and Oak Wood Door</a:t>
            </a:r>
          </a:p>
          <a:p>
            <a:pPr lvl="0">
              <a:spcBef>
                <a:spcPts val="0"/>
              </a:spcBef>
              <a:buNone/>
            </a:pPr>
            <a:r>
              <a:rPr lang="en"/>
              <a:t>Requirements:</a:t>
            </a:r>
          </a:p>
          <a:p>
            <a:pPr marL="457200" lvl="0" indent="-228600" rtl="0">
              <a:spcBef>
                <a:spcPts val="0"/>
              </a:spcBef>
              <a:buAutoNum type="arabicPeriod"/>
            </a:pPr>
            <a:r>
              <a:rPr lang="en"/>
              <a:t>Complete requirements for Steps 1, 2, 3, 4, 5, and 6. </a:t>
            </a:r>
          </a:p>
          <a:p>
            <a:pPr marL="457200" lvl="0" indent="-228600" rtl="0">
              <a:spcBef>
                <a:spcPts val="0"/>
              </a:spcBef>
              <a:buAutoNum type="arabicPeriod"/>
            </a:pPr>
            <a:r>
              <a:rPr lang="en"/>
              <a:t>Update the main(number_of_stories,wall_length) function to accept 2 arguments.</a:t>
            </a:r>
          </a:p>
          <a:p>
            <a:pPr marL="457200" lvl="0" indent="-228600" rtl="0">
              <a:spcBef>
                <a:spcPts val="0"/>
              </a:spcBef>
              <a:buAutoNum type="arabicPeriod"/>
            </a:pPr>
            <a:r>
              <a:rPr lang="en"/>
              <a:t>Pass the arguments to the new main(args[1],args[2]) function.</a:t>
            </a:r>
          </a:p>
          <a:p>
            <a:pPr lvl="0" rtl="0">
              <a:spcBef>
                <a:spcPts val="0"/>
              </a:spcBef>
              <a:buNone/>
            </a:pPr>
            <a:r>
              <a:rPr lang="en"/>
              <a:t>Solution: In the Turtle “pastebin get ceFGB85S step7” &lt;enter&gt; step7 &lt;enter&gt;</a:t>
            </a:r>
          </a:p>
          <a:p>
            <a:pPr lvl="0">
              <a:spcBef>
                <a:spcPts val="0"/>
              </a:spcBef>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About Rebecca</a:t>
            </a:r>
          </a:p>
        </p:txBody>
      </p:sp>
      <p:sp>
        <p:nvSpPr>
          <p:cNvPr id="67" name="Shape 67"/>
          <p:cNvSpPr txBox="1">
            <a:spLocks noGrp="1"/>
          </p:cNvSpPr>
          <p:nvPr>
            <p:ph type="body" idx="1"/>
          </p:nvPr>
        </p:nvSpPr>
        <p:spPr>
          <a:xfrm>
            <a:off x="131875" y="2374550"/>
            <a:ext cx="8520600" cy="2574000"/>
          </a:xfrm>
          <a:prstGeom prst="rect">
            <a:avLst/>
          </a:prstGeom>
        </p:spPr>
        <p:txBody>
          <a:bodyPr lIns="91425" tIns="91425" rIns="91425" bIns="91425" anchor="t" anchorCtr="0">
            <a:noAutofit/>
          </a:bodyPr>
          <a:lstStyle/>
          <a:p>
            <a:pPr lvl="0">
              <a:spcBef>
                <a:spcPts val="0"/>
              </a:spcBef>
              <a:buNone/>
            </a:pPr>
            <a:r>
              <a:rPr lang="en" sz="2000"/>
              <a:t>I am a high school student going into 11th grade at Kettle Moraine High School in Wisconsin. I'm 17 years old. I am taking programming courses in high school that are helping me follow my dream becoming a computer programmer. I have been attending That Conference since the beginning and I have enjoyed every year of it. I ride horses and I spend my weekends volunteering at the barn. </a:t>
            </a:r>
          </a:p>
        </p:txBody>
      </p:sp>
      <p:pic>
        <p:nvPicPr>
          <p:cNvPr id="68" name="Shape 68"/>
          <p:cNvPicPr preferRelativeResize="0"/>
          <p:nvPr/>
        </p:nvPicPr>
        <p:blipFill rotWithShape="1">
          <a:blip r:embed="rId3">
            <a:alphaModFix/>
          </a:blip>
          <a:srcRect t="8381" b="7718"/>
          <a:stretch/>
        </p:blipFill>
        <p:spPr>
          <a:xfrm>
            <a:off x="6672150" y="299725"/>
            <a:ext cx="2122125" cy="17804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6497604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311700" y="416600"/>
            <a:ext cx="8520600" cy="572700"/>
          </a:xfrm>
          <a:prstGeom prst="rect">
            <a:avLst/>
          </a:prstGeom>
        </p:spPr>
        <p:txBody>
          <a:bodyPr lIns="91425" tIns="91425" rIns="91425" bIns="91425" anchor="t" anchorCtr="0">
            <a:noAutofit/>
          </a:bodyPr>
          <a:lstStyle/>
          <a:p>
            <a:pPr lvl="0">
              <a:spcBef>
                <a:spcPts val="0"/>
              </a:spcBef>
              <a:buNone/>
            </a:pPr>
            <a:r>
              <a:rPr lang="en"/>
              <a:t>Resources and Links</a:t>
            </a:r>
          </a:p>
          <a:p>
            <a:pPr lvl="0">
              <a:spcBef>
                <a:spcPts val="0"/>
              </a:spcBef>
              <a:buNone/>
            </a:pPr>
            <a:endParaRPr/>
          </a:p>
        </p:txBody>
      </p:sp>
      <p:sp>
        <p:nvSpPr>
          <p:cNvPr id="234" name="Shape 234"/>
          <p:cNvSpPr txBox="1">
            <a:spLocks noGrp="1"/>
          </p:cNvSpPr>
          <p:nvPr>
            <p:ph type="body" idx="1"/>
          </p:nvPr>
        </p:nvSpPr>
        <p:spPr>
          <a:xfrm>
            <a:off x="226450" y="939575"/>
            <a:ext cx="8520600" cy="3547500"/>
          </a:xfrm>
          <a:prstGeom prst="rect">
            <a:avLst/>
          </a:prstGeom>
        </p:spPr>
        <p:txBody>
          <a:bodyPr lIns="91425" tIns="91425" rIns="91425" bIns="91425" anchor="t" anchorCtr="0">
            <a:noAutofit/>
          </a:bodyPr>
          <a:lstStyle/>
          <a:p>
            <a:pPr lvl="0">
              <a:spcBef>
                <a:spcPts val="0"/>
              </a:spcBef>
              <a:buNone/>
            </a:pPr>
            <a:r>
              <a:rPr lang="en"/>
              <a:t>Lua: </a:t>
            </a:r>
            <a:r>
              <a:rPr lang="en" u="sng">
                <a:solidFill>
                  <a:schemeClr val="hlink"/>
                </a:solidFill>
                <a:hlinkClick r:id="rId3"/>
              </a:rPr>
              <a:t>en.wikipedia.org/wiki/Lua_(programming_language)Turtle</a:t>
            </a:r>
            <a:br>
              <a:rPr lang="en"/>
            </a:br>
            <a:r>
              <a:rPr lang="en"/>
              <a:t>MineCraft: </a:t>
            </a:r>
            <a:r>
              <a:rPr lang="en" u="sng">
                <a:solidFill>
                  <a:schemeClr val="hlink"/>
                </a:solidFill>
                <a:hlinkClick r:id="rId4"/>
              </a:rPr>
              <a:t>minecraft.net/en-us/</a:t>
            </a:r>
            <a:br>
              <a:rPr lang="en"/>
            </a:br>
            <a:r>
              <a:rPr lang="en"/>
              <a:t>ComputerCraft: </a:t>
            </a:r>
            <a:r>
              <a:rPr lang="en" u="sng">
                <a:solidFill>
                  <a:schemeClr val="hlink"/>
                </a:solidFill>
                <a:hlinkClick r:id="rId5"/>
              </a:rPr>
              <a:t>www.computercraft.info/download/</a:t>
            </a:r>
            <a:r>
              <a:rPr lang="en"/>
              <a:t> </a:t>
            </a:r>
            <a:br>
              <a:rPr lang="en"/>
            </a:br>
            <a:r>
              <a:rPr lang="en"/>
              <a:t>Technic ModPack - </a:t>
            </a:r>
            <a:r>
              <a:rPr lang="en" u="sng">
                <a:solidFill>
                  <a:schemeClr val="hlink"/>
                </a:solidFill>
                <a:hlinkClick r:id="rId6"/>
              </a:rPr>
              <a:t>www.technicpack.net</a:t>
            </a:r>
            <a:r>
              <a:rPr lang="en"/>
              <a:t> </a:t>
            </a:r>
            <a:br>
              <a:rPr lang="en"/>
            </a:br>
            <a:r>
              <a:rPr lang="en"/>
              <a:t>Turtle API: </a:t>
            </a:r>
            <a:r>
              <a:rPr lang="en" u="sng">
                <a:solidFill>
                  <a:schemeClr val="hlink"/>
                </a:solidFill>
                <a:hlinkClick r:id="rId7"/>
              </a:rPr>
              <a:t>computercraft.info/wiki/Turtle_(API)</a:t>
            </a:r>
            <a:br>
              <a:rPr lang="en" b="1"/>
            </a:br>
            <a:r>
              <a:rPr lang="en" b="1" u="sng"/>
              <a:t>Solution Program and Slides:</a:t>
            </a:r>
            <a:br>
              <a:rPr lang="en" b="1"/>
            </a:br>
            <a:r>
              <a:rPr lang="en" b="1"/>
              <a:t>pastebin get dzwc8Vu0 buildCabin</a:t>
            </a:r>
            <a:br>
              <a:rPr lang="en" b="1"/>
            </a:br>
            <a:r>
              <a:rPr lang="en"/>
              <a:t>PasteBin: </a:t>
            </a:r>
            <a:r>
              <a:rPr lang="en" u="sng">
                <a:solidFill>
                  <a:schemeClr val="hlink"/>
                </a:solidFill>
                <a:hlinkClick r:id="rId8"/>
              </a:rPr>
              <a:t>https://pastebin.com/u/rvonruden</a:t>
            </a:r>
            <a:br>
              <a:rPr lang="en"/>
            </a:br>
            <a:r>
              <a:rPr lang="en"/>
              <a:t>GitHub: </a:t>
            </a:r>
            <a:r>
              <a:rPr lang="en" u="sng">
                <a:solidFill>
                  <a:schemeClr val="hlink"/>
                </a:solidFill>
                <a:hlinkClick r:id="rId9"/>
              </a:rPr>
              <a:t>https://github.com/RebeccaVonRuden/ThatConference-2017</a:t>
            </a:r>
            <a:br>
              <a:rPr lang="en"/>
            </a:br>
            <a:r>
              <a:rPr lang="en"/>
              <a:t>Contact: rebecca@vonruden.info</a:t>
            </a:r>
          </a:p>
          <a:p>
            <a:pPr lvl="0" rtl="0">
              <a:spcBef>
                <a:spcPts val="0"/>
              </a:spcBef>
              <a:buNone/>
            </a:pPr>
            <a:endParaRPr sz="1400"/>
          </a:p>
        </p:txBody>
      </p:sp>
      <p:pic>
        <p:nvPicPr>
          <p:cNvPr id="235" name="Shape 235"/>
          <p:cNvPicPr preferRelativeResize="0"/>
          <p:nvPr/>
        </p:nvPicPr>
        <p:blipFill>
          <a:blip r:embed="rId10">
            <a:alphaModFix/>
          </a:blip>
          <a:stretch>
            <a:fillRect/>
          </a:stretch>
        </p:blipFill>
        <p:spPr>
          <a:xfrm>
            <a:off x="5514699" y="1430300"/>
            <a:ext cx="3093350" cy="20791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ctrTitle"/>
          </p:nvPr>
        </p:nvSpPr>
        <p:spPr>
          <a:xfrm>
            <a:off x="671257" y="990800"/>
            <a:ext cx="7801500" cy="1730100"/>
          </a:xfrm>
          <a:prstGeom prst="rect">
            <a:avLst/>
          </a:prstGeom>
        </p:spPr>
        <p:txBody>
          <a:bodyPr lIns="91425" tIns="91425" rIns="91425" bIns="91425" anchor="b" anchorCtr="0">
            <a:noAutofit/>
          </a:bodyPr>
          <a:lstStyle/>
          <a:p>
            <a:pPr lvl="0">
              <a:spcBef>
                <a:spcPts val="0"/>
              </a:spcBef>
              <a:buNone/>
            </a:pPr>
            <a:r>
              <a:rPr lang="en"/>
              <a:t>Today we will be using the  Minecraft Mod: ComputerCraft</a:t>
            </a:r>
          </a:p>
        </p:txBody>
      </p:sp>
      <p:sp>
        <p:nvSpPr>
          <p:cNvPr id="74" name="Shape 74"/>
          <p:cNvSpPr txBox="1">
            <a:spLocks noGrp="1"/>
          </p:cNvSpPr>
          <p:nvPr>
            <p:ph type="subTitle" idx="1"/>
          </p:nvPr>
        </p:nvSpPr>
        <p:spPr>
          <a:xfrm>
            <a:off x="671250" y="3174874"/>
            <a:ext cx="7801500" cy="1229700"/>
          </a:xfrm>
          <a:prstGeom prst="rect">
            <a:avLst/>
          </a:prstGeom>
        </p:spPr>
        <p:txBody>
          <a:bodyPr lIns="91425" tIns="91425" rIns="91425" bIns="91425" anchor="t" anchorCtr="0">
            <a:noAutofit/>
          </a:bodyPr>
          <a:lstStyle/>
          <a:p>
            <a:pPr lvl="0">
              <a:spcBef>
                <a:spcPts val="0"/>
              </a:spcBef>
              <a:buNone/>
            </a:pPr>
            <a:r>
              <a:rPr lang="en"/>
              <a:t>Requirements: Minecraft Installed, Can Login into Minecraft Account, TechnicPack.net Launcher, Pastebin (Account is optional)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Computer Craft</a:t>
            </a:r>
          </a:p>
        </p:txBody>
      </p:sp>
      <p:sp>
        <p:nvSpPr>
          <p:cNvPr id="80" name="Shape 8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a:t>Computer Craft is a mod on Minecraft that allows the user to create and program Computers, Robots called Turtles, and use the programming language Lua.</a:t>
            </a:r>
          </a:p>
          <a:p>
            <a:pPr lvl="0">
              <a:spcBef>
                <a:spcPts val="0"/>
              </a:spcBef>
              <a:buNone/>
            </a:pPr>
            <a:r>
              <a:rPr lang="en"/>
              <a:t>Turtles run the TurtleOS operating system. They have the ability to use tools, place, break and detect blocks, move around and drop items in their inventory via their access to the Turtle API.</a:t>
            </a:r>
          </a:p>
        </p:txBody>
      </p:sp>
      <p:pic>
        <p:nvPicPr>
          <p:cNvPr id="81" name="Shape 81"/>
          <p:cNvPicPr preferRelativeResize="0"/>
          <p:nvPr/>
        </p:nvPicPr>
        <p:blipFill>
          <a:blip r:embed="rId3">
            <a:alphaModFix/>
          </a:blip>
          <a:stretch>
            <a:fillRect/>
          </a:stretch>
        </p:blipFill>
        <p:spPr>
          <a:xfrm>
            <a:off x="3142300" y="2731012"/>
            <a:ext cx="2247900" cy="2028825"/>
          </a:xfrm>
          <a:prstGeom prst="rect">
            <a:avLst/>
          </a:prstGeom>
          <a:noFill/>
          <a:ln>
            <a:noFill/>
          </a:ln>
        </p:spPr>
      </p:pic>
      <p:pic>
        <p:nvPicPr>
          <p:cNvPr id="82" name="Shape 82"/>
          <p:cNvPicPr preferRelativeResize="0"/>
          <p:nvPr/>
        </p:nvPicPr>
        <p:blipFill>
          <a:blip r:embed="rId4">
            <a:alphaModFix/>
          </a:blip>
          <a:stretch>
            <a:fillRect/>
          </a:stretch>
        </p:blipFill>
        <p:spPr>
          <a:xfrm>
            <a:off x="5893949" y="2753512"/>
            <a:ext cx="2247900" cy="19838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endParaRPr/>
          </a:p>
        </p:txBody>
      </p:sp>
      <p:pic>
        <p:nvPicPr>
          <p:cNvPr id="88" name="Shape 88" descr="lua.gif"/>
          <p:cNvPicPr preferRelativeResize="0"/>
          <p:nvPr/>
        </p:nvPicPr>
        <p:blipFill>
          <a:blip r:embed="rId3">
            <a:alphaModFix/>
          </a:blip>
          <a:stretch>
            <a:fillRect/>
          </a:stretch>
        </p:blipFill>
        <p:spPr>
          <a:xfrm>
            <a:off x="3488475" y="3109761"/>
            <a:ext cx="1868775" cy="1861475"/>
          </a:xfrm>
          <a:prstGeom prst="rect">
            <a:avLst/>
          </a:prstGeom>
          <a:noFill/>
          <a:ln>
            <a:noFill/>
          </a:ln>
        </p:spPr>
      </p:pic>
      <p:sp>
        <p:nvSpPr>
          <p:cNvPr id="89" name="Shape 89"/>
          <p:cNvSpPr txBox="1"/>
          <p:nvPr/>
        </p:nvSpPr>
        <p:spPr>
          <a:xfrm>
            <a:off x="1321850" y="4004500"/>
            <a:ext cx="2679600" cy="72000"/>
          </a:xfrm>
          <a:prstGeom prst="rect">
            <a:avLst/>
          </a:prstGeom>
          <a:noFill/>
          <a:ln>
            <a:noFill/>
          </a:ln>
        </p:spPr>
        <p:txBody>
          <a:bodyPr lIns="91425" tIns="91425" rIns="91425" bIns="91425" anchor="t" anchorCtr="0">
            <a:noAutofit/>
          </a:bodyPr>
          <a:lstStyle/>
          <a:p>
            <a:pPr lvl="0">
              <a:spcBef>
                <a:spcPts val="0"/>
              </a:spcBef>
              <a:buNone/>
            </a:pPr>
            <a:endParaRPr/>
          </a:p>
        </p:txBody>
      </p:sp>
      <p:pic>
        <p:nvPicPr>
          <p:cNvPr id="90" name="Shape 90"/>
          <p:cNvPicPr preferRelativeResize="0"/>
          <p:nvPr/>
        </p:nvPicPr>
        <p:blipFill>
          <a:blip r:embed="rId4">
            <a:alphaModFix/>
          </a:blip>
          <a:stretch>
            <a:fillRect/>
          </a:stretch>
        </p:blipFill>
        <p:spPr>
          <a:xfrm>
            <a:off x="311700" y="445025"/>
            <a:ext cx="8520601" cy="253637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Global Variables</a:t>
            </a:r>
          </a:p>
        </p:txBody>
      </p:sp>
      <p:sp>
        <p:nvSpPr>
          <p:cNvPr id="96" name="Shape 9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sz="1600"/>
              <a:t>Variables that are available anywhere after they are created </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num = </a:t>
            </a:r>
            <a:r>
              <a:rPr lang="en" sz="1600">
                <a:solidFill>
                  <a:srgbClr val="B5CEA8"/>
                </a:solidFill>
                <a:latin typeface="Courier New"/>
                <a:ea typeface="Courier New"/>
                <a:cs typeface="Courier New"/>
                <a:sym typeface="Courier New"/>
              </a:rPr>
              <a:t>42</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number.</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s = </a:t>
            </a:r>
            <a:r>
              <a:rPr lang="en" sz="1600">
                <a:solidFill>
                  <a:srgbClr val="CE9178"/>
                </a:solidFill>
                <a:latin typeface="Courier New"/>
                <a:ea typeface="Courier New"/>
                <a:cs typeface="Courier New"/>
                <a:sym typeface="Courier New"/>
              </a:rPr>
              <a:t>'A String'</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string.</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b = </a:t>
            </a:r>
            <a:r>
              <a:rPr lang="en" sz="1600">
                <a:solidFill>
                  <a:srgbClr val="569CD6"/>
                </a:solidFill>
                <a:latin typeface="Courier New"/>
                <a:ea typeface="Courier New"/>
                <a:cs typeface="Courier New"/>
                <a:sym typeface="Courier New"/>
              </a:rPr>
              <a:t>true</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boolean (true/false) value.</a:t>
            </a:r>
          </a:p>
          <a:p>
            <a:pPr lvl="0" rtl="0">
              <a:lnSpc>
                <a:spcPct val="135714"/>
              </a:lnSpc>
              <a:spcBef>
                <a:spcPts val="0"/>
              </a:spcBef>
              <a:spcAft>
                <a:spcPts val="0"/>
              </a:spcAft>
              <a:buNone/>
            </a:pPr>
            <a:r>
              <a:rPr lang="en" sz="1600">
                <a:solidFill>
                  <a:srgbClr val="D4D4D4"/>
                </a:solidFill>
                <a:latin typeface="Courier New"/>
                <a:ea typeface="Courier New"/>
                <a:cs typeface="Courier New"/>
                <a:sym typeface="Courier New"/>
              </a:rPr>
              <a:t>t = </a:t>
            </a:r>
            <a:r>
              <a:rPr lang="en" sz="1600">
                <a:solidFill>
                  <a:srgbClr val="569CD6"/>
                </a:solidFill>
                <a:latin typeface="Courier New"/>
                <a:ea typeface="Courier New"/>
                <a:cs typeface="Courier New"/>
                <a:sym typeface="Courier New"/>
              </a:rPr>
              <a:t>nil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Un-defines a variable to be garbage collected.</a:t>
            </a:r>
          </a:p>
          <a:p>
            <a:pPr marL="0" lvl="0" indent="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marL="0" lvl="0" indent="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(Yes, even programming languages have to take out the garbage.)</a:t>
            </a:r>
          </a:p>
          <a:p>
            <a:pPr lvl="0">
              <a:spcBef>
                <a:spcPts val="0"/>
              </a:spcBef>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Local Variables</a:t>
            </a:r>
          </a:p>
        </p:txBody>
      </p:sp>
      <p:sp>
        <p:nvSpPr>
          <p:cNvPr id="102" name="Shape 10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lvl="0">
              <a:spcBef>
                <a:spcPts val="0"/>
              </a:spcBef>
              <a:buNone/>
            </a:pPr>
            <a:r>
              <a:rPr lang="en" sz="1600"/>
              <a:t>Variables that are only available where they are created. </a:t>
            </a:r>
            <a:br>
              <a:rPr lang="en" sz="1600"/>
            </a:br>
            <a:r>
              <a:rPr lang="en" sz="1600"/>
              <a:t>    </a:t>
            </a:r>
            <a:br>
              <a:rPr lang="en" sz="1600"/>
            </a:br>
            <a:r>
              <a:rPr lang="en" sz="1600" b="1" u="sng"/>
              <a:t>This means they are only available inside an if condition, function, while loop, and etc.</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num = </a:t>
            </a:r>
            <a:r>
              <a:rPr lang="en" sz="1600">
                <a:solidFill>
                  <a:srgbClr val="B5CEA8"/>
                </a:solidFill>
                <a:latin typeface="Courier New"/>
                <a:ea typeface="Courier New"/>
                <a:cs typeface="Courier New"/>
                <a:sym typeface="Courier New"/>
              </a:rPr>
              <a:t>42</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number.</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s = </a:t>
            </a:r>
            <a:r>
              <a:rPr lang="en" sz="1600">
                <a:solidFill>
                  <a:srgbClr val="CE9178"/>
                </a:solidFill>
                <a:latin typeface="Courier New"/>
                <a:ea typeface="Courier New"/>
                <a:cs typeface="Courier New"/>
                <a:sym typeface="Courier New"/>
              </a:rPr>
              <a:t>'A String'</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A string.</a:t>
            </a:r>
          </a:p>
          <a:p>
            <a:pPr lvl="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b = </a:t>
            </a:r>
            <a:r>
              <a:rPr lang="en" sz="1600">
                <a:solidFill>
                  <a:srgbClr val="569CD6"/>
                </a:solidFill>
                <a:latin typeface="Courier New"/>
                <a:ea typeface="Courier New"/>
                <a:cs typeface="Courier New"/>
                <a:sym typeface="Courier New"/>
              </a:rPr>
              <a:t>true</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boolean (true/false) value.</a:t>
            </a:r>
          </a:p>
          <a:p>
            <a:pPr marL="0" lvl="0" indent="0" rtl="0">
              <a:lnSpc>
                <a:spcPct val="135714"/>
              </a:lnSpc>
              <a:spcBef>
                <a:spcPts val="0"/>
              </a:spcBef>
              <a:spcAft>
                <a:spcPts val="0"/>
              </a:spcAft>
              <a:buNone/>
            </a:pPr>
            <a:r>
              <a:rPr lang="en" sz="1600">
                <a:solidFill>
                  <a:srgbClr val="C586C0"/>
                </a:solidFill>
                <a:latin typeface="Courier New"/>
                <a:ea typeface="Courier New"/>
                <a:cs typeface="Courier New"/>
                <a:sym typeface="Courier New"/>
              </a:rPr>
              <a:t>local</a:t>
            </a:r>
            <a:r>
              <a:rPr lang="en" sz="1600">
                <a:solidFill>
                  <a:srgbClr val="D4D4D4"/>
                </a:solidFill>
                <a:latin typeface="Courier New"/>
                <a:ea typeface="Courier New"/>
                <a:cs typeface="Courier New"/>
                <a:sym typeface="Courier New"/>
              </a:rPr>
              <a:t> t = </a:t>
            </a:r>
            <a:r>
              <a:rPr lang="en" sz="1600">
                <a:solidFill>
                  <a:srgbClr val="569CD6"/>
                </a:solidFill>
                <a:latin typeface="Courier New"/>
                <a:ea typeface="Courier New"/>
                <a:cs typeface="Courier New"/>
                <a:sym typeface="Courier New"/>
              </a:rPr>
              <a:t>nil</a:t>
            </a:r>
            <a:r>
              <a:rPr lang="en" sz="1600">
                <a:solidFill>
                  <a:srgbClr val="D4D4D4"/>
                </a:solidFill>
                <a:latin typeface="Courier New"/>
                <a:ea typeface="Courier New"/>
                <a:cs typeface="Courier New"/>
                <a:sym typeface="Courier New"/>
              </a:rPr>
              <a:t>          </a:t>
            </a:r>
            <a:r>
              <a:rPr lang="en" sz="1600">
                <a:solidFill>
                  <a:srgbClr val="608B4E"/>
                </a:solidFill>
                <a:latin typeface="Courier New"/>
                <a:ea typeface="Courier New"/>
                <a:cs typeface="Courier New"/>
                <a:sym typeface="Courier New"/>
              </a:rPr>
              <a:t>-- Not really needed because local variables </a:t>
            </a:r>
          </a:p>
          <a:p>
            <a:pPr marL="0" lvl="0" indent="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are automatically garbage collected.</a:t>
            </a:r>
          </a:p>
          <a:p>
            <a:pPr lvl="0" rtl="0">
              <a:lnSpc>
                <a:spcPct val="135714"/>
              </a:lnSpc>
              <a:spcBef>
                <a:spcPts val="0"/>
              </a:spcBef>
              <a:spcAft>
                <a:spcPts val="0"/>
              </a:spcAft>
              <a:buNone/>
            </a:pPr>
            <a:endParaRPr sz="1050">
              <a:solidFill>
                <a:srgbClr val="608B4E"/>
              </a:solidFill>
              <a:highlight>
                <a:srgbClr val="1E1E1E"/>
              </a:highlight>
              <a:latin typeface="Courier New"/>
              <a:ea typeface="Courier New"/>
              <a:cs typeface="Courier New"/>
              <a:sym typeface="Courier New"/>
            </a:endParaRPr>
          </a:p>
          <a:p>
            <a:pPr marL="914400" lvl="0" indent="457200">
              <a:spcBef>
                <a:spcPts val="0"/>
              </a:spcBef>
              <a:buNone/>
            </a:pPr>
            <a:r>
              <a:rPr lang="en"/>
              <a:t>(Just add the word local in front of variable)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Commenting</a:t>
            </a:r>
          </a:p>
        </p:txBody>
      </p:sp>
      <p:sp>
        <p:nvSpPr>
          <p:cNvPr id="108" name="Shape 108"/>
          <p:cNvSpPr txBox="1">
            <a:spLocks noGrp="1"/>
          </p:cNvSpPr>
          <p:nvPr>
            <p:ph type="body" idx="1"/>
          </p:nvPr>
        </p:nvSpPr>
        <p:spPr>
          <a:xfrm>
            <a:off x="311700" y="1140125"/>
            <a:ext cx="8520600" cy="3416400"/>
          </a:xfrm>
          <a:prstGeom prst="rect">
            <a:avLst/>
          </a:prstGeom>
        </p:spPr>
        <p:txBody>
          <a:bodyPr lIns="91425" tIns="91425" rIns="91425" bIns="91425" anchor="t" anchorCtr="0">
            <a:noAutofit/>
          </a:bodyPr>
          <a:lstStyle/>
          <a:p>
            <a:pPr lvl="0">
              <a:spcBef>
                <a:spcPts val="0"/>
              </a:spcBef>
              <a:buNone/>
            </a:pPr>
            <a:r>
              <a:rPr lang="en" sz="1600"/>
              <a:t>Text that will not be executed as code.</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Presentation: LEARNING TO PROGRAM USING MINECRAFT IN-GAME</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COMPUTERS AND TURTLES USING THE LUA PROGRAMMING LANGUAGE</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a:t>
            </a:r>
          </a:p>
          <a:p>
            <a:pPr lvl="0" rtl="0">
              <a:lnSpc>
                <a:spcPct val="135714"/>
              </a:lnSpc>
              <a:spcBef>
                <a:spcPts val="0"/>
              </a:spcBef>
              <a:spcAft>
                <a:spcPts val="0"/>
              </a:spcAft>
              <a:buNone/>
            </a:pPr>
            <a:endParaRPr sz="1600">
              <a:solidFill>
                <a:srgbClr val="608B4E"/>
              </a:solidFill>
              <a:latin typeface="Courier New"/>
              <a:ea typeface="Courier New"/>
              <a:cs typeface="Courier New"/>
              <a:sym typeface="Courier New"/>
            </a:endParaRP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Step 1: BEGIN</a:t>
            </a:r>
          </a:p>
          <a:p>
            <a:pPr lvl="0" rtl="0">
              <a:lnSpc>
                <a:spcPct val="135714"/>
              </a:lnSpc>
              <a:spcBef>
                <a:spcPts val="0"/>
              </a:spcBef>
              <a:spcAft>
                <a:spcPts val="0"/>
              </a:spcAft>
              <a:buNone/>
            </a:pPr>
            <a:r>
              <a:rPr lang="en" sz="1600">
                <a:solidFill>
                  <a:srgbClr val="608B4E"/>
                </a:solidFill>
                <a:latin typeface="Courier New"/>
                <a:ea typeface="Courier New"/>
                <a:cs typeface="Courier New"/>
                <a:sym typeface="Courier New"/>
              </a:rPr>
              <a:t>-- Description: Place One Block</a:t>
            </a:r>
          </a:p>
          <a:p>
            <a:pPr lvl="0">
              <a:spcBef>
                <a:spcPts val="0"/>
              </a:spcBef>
              <a:buNone/>
            </a:pPr>
            <a:endParaRPr/>
          </a:p>
          <a:p>
            <a:pPr lvl="0">
              <a:spcBef>
                <a:spcPts val="0"/>
              </a:spcBef>
              <a:buNone/>
            </a:pPr>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2331</Words>
  <Application>Microsoft Office PowerPoint</Application>
  <PresentationFormat>On-screen Show (16:9)</PresentationFormat>
  <Paragraphs>279</Paragraphs>
  <Slides>31</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Courier New</vt:lpstr>
      <vt:lpstr>Verdana</vt:lpstr>
      <vt:lpstr>Average</vt:lpstr>
      <vt:lpstr>Arial</vt:lpstr>
      <vt:lpstr>Oswald</vt:lpstr>
      <vt:lpstr>slate</vt:lpstr>
      <vt:lpstr> </vt:lpstr>
      <vt:lpstr>PowerPoint Presentation</vt:lpstr>
      <vt:lpstr>About Rebecca</vt:lpstr>
      <vt:lpstr>Today we will be using the  Minecraft Mod: ComputerCraft</vt:lpstr>
      <vt:lpstr>Computer Craft</vt:lpstr>
      <vt:lpstr>PowerPoint Presentation</vt:lpstr>
      <vt:lpstr>Global Variables</vt:lpstr>
      <vt:lpstr>Local Variables</vt:lpstr>
      <vt:lpstr>Commenting</vt:lpstr>
      <vt:lpstr>If Conditions</vt:lpstr>
      <vt:lpstr>For loops</vt:lpstr>
      <vt:lpstr>Arrays</vt:lpstr>
      <vt:lpstr>Functions</vt:lpstr>
      <vt:lpstr> </vt:lpstr>
      <vt:lpstr>Turtle API Movement Commands </vt:lpstr>
      <vt:lpstr>Turtle API Inventory Commands</vt:lpstr>
      <vt:lpstr>Turtle API Action Commands</vt:lpstr>
      <vt:lpstr>Turtle API Passing In Arguments to Your Program</vt:lpstr>
      <vt:lpstr>Minecraft, Minecraft Mods, Tools</vt:lpstr>
      <vt:lpstr>Technicpack and What is IT?</vt:lpstr>
      <vt:lpstr>TechnicPack - In Minecraft all steps side by side </vt:lpstr>
      <vt:lpstr>PowerPoint Presentation</vt:lpstr>
      <vt:lpstr>Step 1: Place One Block Down</vt:lpstr>
      <vt:lpstr>Step 2: Build Block Wall</vt:lpstr>
      <vt:lpstr>Step 3: Build One Story</vt:lpstr>
      <vt:lpstr>Step 4: Build Multiple Stories</vt:lpstr>
      <vt:lpstr>Step 5: Build the Roof</vt:lpstr>
      <vt:lpstr>Step 6: Install Door and Window</vt:lpstr>
      <vt:lpstr>Step 7: Passing Arguments In</vt:lpstr>
      <vt:lpstr>PowerPoint Presentation</vt:lpstr>
      <vt:lpstr>Resources and Links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cp:lastModifiedBy>Jason Von Ruden</cp:lastModifiedBy>
  <cp:revision>2</cp:revision>
  <dcterms:modified xsi:type="dcterms:W3CDTF">2017-07-29T20:46:35Z</dcterms:modified>
</cp:coreProperties>
</file>